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75" r:id="rId3"/>
    <p:sldMasterId id="2147483699" r:id="rId4"/>
    <p:sldMasterId id="2147483707" r:id="rId5"/>
    <p:sldMasterId id="2147483719" r:id="rId6"/>
    <p:sldMasterId id="2147483731" r:id="rId7"/>
    <p:sldMasterId id="2147483743" r:id="rId8"/>
    <p:sldMasterId id="2147483755" r:id="rId9"/>
  </p:sldMasterIdLst>
  <p:notesMasterIdLst>
    <p:notesMasterId r:id="rId38"/>
  </p:notesMasterIdLst>
  <p:sldIdLst>
    <p:sldId id="256" r:id="rId10"/>
    <p:sldId id="261" r:id="rId11"/>
    <p:sldId id="257" r:id="rId12"/>
    <p:sldId id="258" r:id="rId13"/>
    <p:sldId id="259" r:id="rId14"/>
    <p:sldId id="268" r:id="rId15"/>
    <p:sldId id="281" r:id="rId16"/>
    <p:sldId id="282" r:id="rId17"/>
    <p:sldId id="283" r:id="rId18"/>
    <p:sldId id="262" r:id="rId19"/>
    <p:sldId id="284" r:id="rId20"/>
    <p:sldId id="285" r:id="rId21"/>
    <p:sldId id="286" r:id="rId22"/>
    <p:sldId id="287" r:id="rId23"/>
    <p:sldId id="288" r:id="rId24"/>
    <p:sldId id="269" r:id="rId25"/>
    <p:sldId id="289" r:id="rId26"/>
    <p:sldId id="294" r:id="rId27"/>
    <p:sldId id="295" r:id="rId28"/>
    <p:sldId id="296" r:id="rId29"/>
    <p:sldId id="293" r:id="rId30"/>
    <p:sldId id="274" r:id="rId31"/>
    <p:sldId id="297" r:id="rId32"/>
    <p:sldId id="298" r:id="rId33"/>
    <p:sldId id="299" r:id="rId34"/>
    <p:sldId id="300" r:id="rId35"/>
    <p:sldId id="301"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96BAA-DE27-4C13-8192-1EE44D069780}" type="datetimeFigureOut">
              <a:rPr lang="en-US" smtClean="0"/>
              <a:t>10/17/2016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9F531-AF1D-4675-95CB-8974C146CD25}" type="slidenum">
              <a:rPr lang="en-US" smtClean="0"/>
              <a:t>‹#›</a:t>
            </a:fld>
            <a:endParaRPr lang="en-US"/>
          </a:p>
        </p:txBody>
      </p:sp>
    </p:spTree>
    <p:extLst>
      <p:ext uri="{BB962C8B-B14F-4D97-AF65-F5344CB8AC3E}">
        <p14:creationId xmlns:p14="http://schemas.microsoft.com/office/powerpoint/2010/main" val="348445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A6AE7-0332-488B-8215-39B39A2B0F8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4098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9F531-AF1D-4675-95CB-8974C146CD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8937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19B8B-5984-4DD8-8D88-622B12081F7B}"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82E3C-4579-41CC-B90A-5D2256CBBE9F}" type="slidenum">
              <a:rPr lang="en-US" smtClean="0"/>
              <a:t>‹#›</a:t>
            </a:fld>
            <a:endParaRPr lang="en-US"/>
          </a:p>
        </p:txBody>
      </p:sp>
    </p:spTree>
    <p:extLst>
      <p:ext uri="{BB962C8B-B14F-4D97-AF65-F5344CB8AC3E}">
        <p14:creationId xmlns:p14="http://schemas.microsoft.com/office/powerpoint/2010/main" val="199296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09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4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7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8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19B8B-5984-4DD8-8D88-622B12081F7B}"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782E3C-4579-41CC-B90A-5D2256CBB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542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21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3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83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6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7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19B8B-5984-4DD8-8D88-622B12081F7B}"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782E3C-4579-41CC-B90A-5D2256CBB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74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791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9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719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72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6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313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14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106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118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80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119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912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983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78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2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279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221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42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751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117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06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810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9608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510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653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9279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4627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610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473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057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385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1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33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27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426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435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436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904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191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692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915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240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77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719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905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922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472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02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529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071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505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05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5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70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34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30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0C89-E19C-3042-B2E1-48E47CFBBC85}" type="datetimeFigureOut">
              <a:rPr lang="en-US" smtClean="0">
                <a:solidFill>
                  <a:prstClr val="black">
                    <a:tint val="75000"/>
                  </a:prstClr>
                </a:solidFill>
              </a:rPr>
              <a:pPr/>
              <a:t>10/17/2016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6E6FE-34C0-A64F-AD4B-0C80B14047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947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19B8B-5984-4DD8-8D88-622B12081F7B}" type="datetimeFigureOut">
              <a:rPr lang="en-US" smtClean="0"/>
              <a:t>10/17/2016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82E3C-4579-41CC-B90A-5D2256CBBE9F}" type="slidenum">
              <a:rPr lang="en-US" smtClean="0"/>
              <a:t>‹#›</a:t>
            </a:fld>
            <a:endParaRPr lang="en-US"/>
          </a:p>
        </p:txBody>
      </p:sp>
    </p:spTree>
    <p:extLst>
      <p:ext uri="{BB962C8B-B14F-4D97-AF65-F5344CB8AC3E}">
        <p14:creationId xmlns:p14="http://schemas.microsoft.com/office/powerpoint/2010/main" val="1869136612"/>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19B8B-5984-4DD8-8D88-622B12081F7B}"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82E3C-4579-41CC-B90A-5D2256CBB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305944"/>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F10C89-E19C-3042-B2E1-48E47CFBBC85}" type="datetimeFigureOut">
              <a:rPr lang="en-US" smtClean="0">
                <a:solidFill>
                  <a:prstClr val="black">
                    <a:tint val="75000"/>
                  </a:prstClr>
                </a:solidFill>
              </a:rPr>
              <a:pPr defTabSz="457200"/>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426E6FE-34C0-A64F-AD4B-0C80B14047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160264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19B8B-5984-4DD8-8D88-622B12081F7B}"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82E3C-4579-41CC-B90A-5D2256CBB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084135"/>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F10C89-E19C-3042-B2E1-48E47CFBBC85}" type="datetimeFigureOut">
              <a:rPr lang="en-US" smtClean="0">
                <a:solidFill>
                  <a:prstClr val="black">
                    <a:tint val="75000"/>
                  </a:prstClr>
                </a:solidFill>
              </a:rPr>
              <a:pPr defTabSz="457200"/>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426E6FE-34C0-A64F-AD4B-0C80B14047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108253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F10C89-E19C-3042-B2E1-48E47CFBBC85}" type="datetimeFigureOut">
              <a:rPr lang="en-US" smtClean="0">
                <a:solidFill>
                  <a:prstClr val="black">
                    <a:tint val="75000"/>
                  </a:prstClr>
                </a:solidFill>
              </a:rPr>
              <a:pPr defTabSz="457200"/>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426E6FE-34C0-A64F-AD4B-0C80B14047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602890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F10C89-E19C-3042-B2E1-48E47CFBBC85}" type="datetimeFigureOut">
              <a:rPr lang="en-US" smtClean="0">
                <a:solidFill>
                  <a:prstClr val="black">
                    <a:tint val="75000"/>
                  </a:prstClr>
                </a:solidFill>
              </a:rPr>
              <a:pPr defTabSz="457200"/>
              <a:t>10/17/2016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426E6FE-34C0-A64F-AD4B-0C80B140474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86096482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F10C89-E19C-3042-B2E1-48E47CFBBC85}" type="datetimeFigureOut">
              <a:rPr lang="en-US" smtClean="0">
                <a:solidFill>
                  <a:prstClr val="black">
                    <a:tint val="75000"/>
                  </a:prstClr>
                </a:solidFill>
              </a:rPr>
              <a:pPr defTabSz="457200"/>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426E6FE-34C0-A64F-AD4B-0C80B14047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0449227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F10C89-E19C-3042-B2E1-48E47CFBBC85}" type="datetimeFigureOut">
              <a:rPr lang="en-US" smtClean="0">
                <a:solidFill>
                  <a:prstClr val="black">
                    <a:tint val="75000"/>
                  </a:prstClr>
                </a:solidFill>
              </a:rPr>
              <a:pPr defTabSz="457200"/>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426E6FE-34C0-A64F-AD4B-0C80B14047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3545638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png"/><Relationship Id="rId2" Type="http://schemas.openxmlformats.org/officeDocument/2006/relationships/image" Target="../media/image5.jpeg"/><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49.xml"/><Relationship Id="rId6" Type="http://schemas.openxmlformats.org/officeDocument/2006/relationships/image" Target="../media/image21.png"/><Relationship Id="rId11" Type="http://schemas.openxmlformats.org/officeDocument/2006/relationships/image" Target="../media/image26.jpe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jpe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jpe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782715" y="304800"/>
            <a:ext cx="7391400" cy="954107"/>
          </a:xfrm>
          <a:prstGeom prst="rect">
            <a:avLst/>
          </a:prstGeom>
          <a:noFill/>
        </p:spPr>
        <p:txBody>
          <a:bodyPr wrap="square" rtlCol="0">
            <a:spAutoFit/>
          </a:bodyPr>
          <a:lstStyle/>
          <a:p>
            <a:pPr algn="ctr"/>
            <a:r>
              <a:rPr lang="en-US" sz="3000" b="1" dirty="0" smtClean="0">
                <a:solidFill>
                  <a:schemeClr val="bg1">
                    <a:lumMod val="95000"/>
                  </a:schemeClr>
                </a:solidFill>
              </a:rPr>
              <a:t>Beyond The Classroom: </a:t>
            </a:r>
          </a:p>
          <a:p>
            <a:pPr algn="ctr"/>
            <a:r>
              <a:rPr lang="en-US" sz="2600" dirty="0" smtClean="0">
                <a:solidFill>
                  <a:schemeClr val="bg1">
                    <a:lumMod val="95000"/>
                  </a:schemeClr>
                </a:solidFill>
              </a:rPr>
              <a:t>Unlocking Student Potential</a:t>
            </a:r>
            <a:endParaRPr lang="en-US" sz="2600" dirty="0">
              <a:solidFill>
                <a:schemeClr val="bg1">
                  <a:lumMod val="95000"/>
                </a:schemeClr>
              </a:solidFill>
            </a:endParaRPr>
          </a:p>
        </p:txBody>
      </p:sp>
      <p:sp>
        <p:nvSpPr>
          <p:cNvPr id="6" name="TextBox 5"/>
          <p:cNvSpPr txBox="1"/>
          <p:nvPr/>
        </p:nvSpPr>
        <p:spPr>
          <a:xfrm>
            <a:off x="457200" y="5486400"/>
            <a:ext cx="8001000" cy="646331"/>
          </a:xfrm>
          <a:prstGeom prst="rect">
            <a:avLst/>
          </a:prstGeom>
          <a:noFill/>
        </p:spPr>
        <p:txBody>
          <a:bodyPr wrap="square" rtlCol="0">
            <a:spAutoFit/>
          </a:bodyPr>
          <a:lstStyle/>
          <a:p>
            <a:r>
              <a:rPr lang="en-US" b="1" dirty="0" smtClean="0">
                <a:solidFill>
                  <a:schemeClr val="bg1">
                    <a:lumMod val="95000"/>
                  </a:schemeClr>
                </a:solidFill>
              </a:rPr>
              <a:t>Moderator:  </a:t>
            </a:r>
            <a:r>
              <a:rPr lang="en-US" dirty="0" smtClean="0">
                <a:solidFill>
                  <a:schemeClr val="bg1">
                    <a:lumMod val="95000"/>
                  </a:schemeClr>
                </a:solidFill>
              </a:rPr>
              <a:t>Elizabeth Pauley</a:t>
            </a:r>
          </a:p>
          <a:p>
            <a:r>
              <a:rPr lang="en-US" b="1" dirty="0" smtClean="0">
                <a:solidFill>
                  <a:schemeClr val="bg1">
                    <a:lumMod val="95000"/>
                  </a:schemeClr>
                </a:solidFill>
              </a:rPr>
              <a:t>Panelists:  </a:t>
            </a:r>
            <a:r>
              <a:rPr lang="en-US" dirty="0" smtClean="0">
                <a:solidFill>
                  <a:schemeClr val="bg1">
                    <a:lumMod val="95000"/>
                  </a:schemeClr>
                </a:solidFill>
              </a:rPr>
              <a:t>Yully Cha, Mary Walsh, Rebekah </a:t>
            </a:r>
            <a:r>
              <a:rPr lang="en-US" dirty="0" err="1" smtClean="0">
                <a:solidFill>
                  <a:schemeClr val="bg1">
                    <a:lumMod val="95000"/>
                  </a:schemeClr>
                </a:solidFill>
              </a:rPr>
              <a:t>Salawasser</a:t>
            </a:r>
            <a:r>
              <a:rPr lang="en-US" dirty="0" smtClean="0">
                <a:solidFill>
                  <a:schemeClr val="bg1">
                    <a:lumMod val="95000"/>
                  </a:schemeClr>
                </a:solidFill>
              </a:rPr>
              <a:t>, Gaby King, and Eric Esteves </a:t>
            </a:r>
            <a:endParaRPr lang="en-US" dirty="0">
              <a:solidFill>
                <a:schemeClr val="bg1">
                  <a:lumMod val="95000"/>
                </a:schemeClr>
              </a:solidFill>
            </a:endParaRPr>
          </a:p>
        </p:txBody>
      </p:sp>
    </p:spTree>
    <p:extLst>
      <p:ext uri="{BB962C8B-B14F-4D97-AF65-F5344CB8AC3E}">
        <p14:creationId xmlns:p14="http://schemas.microsoft.com/office/powerpoint/2010/main" val="2481576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304800" y="304800"/>
            <a:ext cx="5867400" cy="877163"/>
          </a:xfrm>
          <a:prstGeom prst="rect">
            <a:avLst/>
          </a:prstGeom>
          <a:noFill/>
        </p:spPr>
        <p:txBody>
          <a:bodyPr wrap="square" rtlCol="0">
            <a:spAutoFit/>
          </a:bodyPr>
          <a:lstStyle/>
          <a:p>
            <a:r>
              <a:rPr lang="en-US" sz="2600" b="1" dirty="0" smtClean="0">
                <a:solidFill>
                  <a:schemeClr val="bg1">
                    <a:lumMod val="95000"/>
                  </a:schemeClr>
                </a:solidFill>
              </a:rPr>
              <a:t>Rebekah </a:t>
            </a:r>
            <a:r>
              <a:rPr lang="en-US" sz="2600" b="1" dirty="0" err="1" smtClean="0">
                <a:solidFill>
                  <a:schemeClr val="bg1">
                    <a:lumMod val="95000"/>
                  </a:schemeClr>
                </a:solidFill>
              </a:rPr>
              <a:t>Salawasser</a:t>
            </a:r>
            <a:r>
              <a:rPr lang="en-US" sz="2000" dirty="0" smtClean="0">
                <a:solidFill>
                  <a:schemeClr val="bg1">
                    <a:lumMod val="95000"/>
                  </a:schemeClr>
                </a:solidFill>
              </a:rPr>
              <a:t> </a:t>
            </a:r>
          </a:p>
          <a:p>
            <a:r>
              <a:rPr lang="en-US" sz="2500" dirty="0" smtClean="0">
                <a:solidFill>
                  <a:schemeClr val="bg1">
                    <a:lumMod val="95000"/>
                  </a:schemeClr>
                </a:solidFill>
              </a:rPr>
              <a:t>Executive Director, Scholar Athletes</a:t>
            </a:r>
            <a:endParaRPr lang="en-US" sz="2500" dirty="0">
              <a:solidFill>
                <a:schemeClr val="bg1">
                  <a:lumMod val="95000"/>
                </a:schemeClr>
              </a:solidFill>
            </a:endParaRPr>
          </a:p>
        </p:txBody>
      </p:sp>
    </p:spTree>
    <p:extLst>
      <p:ext uri="{BB962C8B-B14F-4D97-AF65-F5344CB8AC3E}">
        <p14:creationId xmlns:p14="http://schemas.microsoft.com/office/powerpoint/2010/main" val="4207920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a:spLocks noGrp="1"/>
          </p:cNvSpPr>
          <p:nvPr>
            <p:ph type="title"/>
          </p:nvPr>
        </p:nvSpPr>
        <p:spPr>
          <a:xfrm>
            <a:off x="3536372" y="160622"/>
            <a:ext cx="7176655" cy="952500"/>
          </a:xfrm>
        </p:spPr>
        <p:txBody>
          <a:bodyPr>
            <a:normAutofit/>
          </a:bodyPr>
          <a:lstStyle/>
          <a:p>
            <a:r>
              <a:rPr lang="en-US" b="1" dirty="0">
                <a:solidFill>
                  <a:srgbClr val="FF0000"/>
                </a:solidFill>
                <a:latin typeface="Arial Narrow" panose="020B0606020202030204" pitchFamily="34" charset="0"/>
              </a:rPr>
              <a:t>What We Know</a:t>
            </a:r>
          </a:p>
        </p:txBody>
      </p:sp>
      <p:sp>
        <p:nvSpPr>
          <p:cNvPr id="10" name="Content Placeholder 4"/>
          <p:cNvSpPr>
            <a:spLocks noGrp="1"/>
          </p:cNvSpPr>
          <p:nvPr>
            <p:ph idx="1"/>
          </p:nvPr>
        </p:nvSpPr>
        <p:spPr>
          <a:xfrm>
            <a:off x="131619" y="1693136"/>
            <a:ext cx="5049981" cy="4553609"/>
          </a:xfrm>
        </p:spPr>
        <p:txBody>
          <a:bodyPr>
            <a:noAutofit/>
          </a:bodyPr>
          <a:lstStyle/>
          <a:p>
            <a:pPr defTabSz="914400">
              <a:spcBef>
                <a:spcPts val="0"/>
              </a:spcBef>
              <a:defRPr/>
            </a:pPr>
            <a:r>
              <a:rPr lang="en-US" sz="2800" dirty="0">
                <a:latin typeface="Arial Narrow" panose="020B0606020202030204" pitchFamily="34" charset="0"/>
              </a:rPr>
              <a:t>Athletics are a powerful vehicle for youth identity formation, confidence building, valuable life-skills and personal health and wellness</a:t>
            </a:r>
          </a:p>
          <a:p>
            <a:pPr defTabSz="914400">
              <a:spcBef>
                <a:spcPts val="0"/>
              </a:spcBef>
              <a:defRPr/>
            </a:pPr>
            <a:endParaRPr lang="en-US" sz="2800" dirty="0">
              <a:latin typeface="Arial Narrow" panose="020B0606020202030204" pitchFamily="34" charset="0"/>
            </a:endParaRPr>
          </a:p>
          <a:p>
            <a:pPr defTabSz="914400">
              <a:spcBef>
                <a:spcPts val="0"/>
              </a:spcBef>
              <a:defRPr/>
            </a:pPr>
            <a:r>
              <a:rPr lang="en-US" sz="2800" dirty="0">
                <a:latin typeface="Arial Narrow" panose="020B0606020202030204" pitchFamily="34" charset="0"/>
              </a:rPr>
              <a:t>At-risk youth benefit from consistent relationships with adults who work with and advocate for them over their four years of high school</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9444" t="4043" b="8333"/>
          <a:stretch/>
        </p:blipFill>
        <p:spPr>
          <a:xfrm>
            <a:off x="5410200" y="1493374"/>
            <a:ext cx="3342410" cy="224748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8999" r="4000" b="24666"/>
          <a:stretch/>
        </p:blipFill>
        <p:spPr>
          <a:xfrm>
            <a:off x="5334000" y="3853404"/>
            <a:ext cx="3581400" cy="2325852"/>
          </a:xfrm>
          <a:prstGeom prst="rect">
            <a:avLst/>
          </a:prstGeom>
        </p:spPr>
      </p:pic>
    </p:spTree>
    <p:extLst>
      <p:ext uri="{BB962C8B-B14F-4D97-AF65-F5344CB8AC3E}">
        <p14:creationId xmlns:p14="http://schemas.microsoft.com/office/powerpoint/2010/main" val="223658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Content Placeholder 2"/>
          <p:cNvSpPr txBox="1">
            <a:spLocks/>
          </p:cNvSpPr>
          <p:nvPr/>
        </p:nvSpPr>
        <p:spPr>
          <a:xfrm>
            <a:off x="1752599" y="2417234"/>
            <a:ext cx="7583311" cy="3594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prstClr val="black"/>
                </a:solidFill>
                <a:latin typeface="Arial Narrow" panose="020B0606020202030204" pitchFamily="34" charset="0"/>
              </a:rPr>
              <a:t>22 Zones – school-based learning centers – embedded within Boston and Springfield high schools, open during and after school.  </a:t>
            </a:r>
          </a:p>
          <a:p>
            <a:r>
              <a:rPr lang="en-US" sz="2400" dirty="0">
                <a:solidFill>
                  <a:prstClr val="black"/>
                </a:solidFill>
                <a:latin typeface="Arial Narrow" panose="020B0606020202030204" pitchFamily="34" charset="0"/>
              </a:rPr>
              <a:t>5,000 young people served by full-time Program Coordinators through 3 Core Program Areas:</a:t>
            </a:r>
          </a:p>
          <a:p>
            <a:pPr lvl="1"/>
            <a:r>
              <a:rPr lang="en-US" sz="1600" dirty="0">
                <a:solidFill>
                  <a:prstClr val="black"/>
                </a:solidFill>
                <a:latin typeface="Arial Narrow" panose="020B0606020202030204" pitchFamily="34" charset="0"/>
              </a:rPr>
              <a:t>Academic Coaching and Mentoring</a:t>
            </a:r>
          </a:p>
          <a:p>
            <a:pPr lvl="1"/>
            <a:r>
              <a:rPr lang="en-US" sz="1600" dirty="0">
                <a:solidFill>
                  <a:prstClr val="black"/>
                </a:solidFill>
                <a:latin typeface="Arial Narrow" panose="020B0606020202030204" pitchFamily="34" charset="0"/>
              </a:rPr>
              <a:t>Health &amp; Wellness</a:t>
            </a:r>
          </a:p>
          <a:p>
            <a:pPr lvl="1"/>
            <a:r>
              <a:rPr lang="en-US" sz="1600" dirty="0">
                <a:solidFill>
                  <a:prstClr val="black"/>
                </a:solidFill>
                <a:latin typeface="Arial Narrow" panose="020B0606020202030204" pitchFamily="34" charset="0"/>
              </a:rPr>
              <a:t>Post-Secondary Planning</a:t>
            </a:r>
          </a:p>
          <a:p>
            <a:r>
              <a:rPr lang="en-US" sz="2400" dirty="0">
                <a:solidFill>
                  <a:prstClr val="black"/>
                </a:solidFill>
                <a:latin typeface="Arial Narrow" panose="020B0606020202030204" pitchFamily="34" charset="0"/>
              </a:rPr>
              <a:t>Scholar Athletes leverages the power of sport to motivate and facilitate young people to perform better in school. </a:t>
            </a:r>
            <a:r>
              <a:rPr lang="en-US" sz="2400" i="1" dirty="0">
                <a:solidFill>
                  <a:prstClr val="black"/>
                </a:solidFill>
                <a:latin typeface="Arial Narrow" panose="020B0606020202030204" pitchFamily="34" charset="0"/>
              </a:rPr>
              <a:t>By doing this, we are in a unique position to make a significant impact on a student’s social-emotional development. </a:t>
            </a:r>
            <a:endParaRPr lang="en-US" sz="2400" dirty="0">
              <a:solidFill>
                <a:prstClr val="black"/>
              </a:solidFill>
              <a:latin typeface="Arial Narrow" panose="020B0606020202030204" pitchFamily="34" charset="0"/>
            </a:endParaRPr>
          </a:p>
          <a:p>
            <a:pPr marL="914400" lvl="2" indent="0">
              <a:buFont typeface="Arial"/>
              <a:buNone/>
            </a:pPr>
            <a:r>
              <a:rPr lang="en-US" sz="1600" dirty="0">
                <a:solidFill>
                  <a:prstClr val="black"/>
                </a:solidFill>
                <a:latin typeface="Arial Narrow" panose="020B0606020202030204" pitchFamily="34" charset="0"/>
              </a:rPr>
              <a:t> </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000" t="24667" r="18958"/>
          <a:stretch/>
        </p:blipFill>
        <p:spPr>
          <a:xfrm>
            <a:off x="258199" y="2514552"/>
            <a:ext cx="1188217" cy="174280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112" t="4667" r="44665"/>
          <a:stretch/>
        </p:blipFill>
        <p:spPr>
          <a:xfrm>
            <a:off x="135468" y="4512389"/>
            <a:ext cx="1409587" cy="1938178"/>
          </a:xfrm>
          <a:prstGeom prst="rect">
            <a:avLst/>
          </a:prstGeom>
        </p:spPr>
      </p:pic>
      <p:sp>
        <p:nvSpPr>
          <p:cNvPr id="12" name="TextBox 11"/>
          <p:cNvSpPr txBox="1"/>
          <p:nvPr/>
        </p:nvSpPr>
        <p:spPr>
          <a:xfrm>
            <a:off x="840261" y="1379179"/>
            <a:ext cx="7176656" cy="1015663"/>
          </a:xfrm>
          <a:prstGeom prst="rect">
            <a:avLst/>
          </a:prstGeom>
          <a:solidFill>
            <a:srgbClr val="747678"/>
          </a:solidFill>
          <a:ln w="28575">
            <a:solidFill>
              <a:schemeClr val="tx1"/>
            </a:solidFill>
          </a:ln>
        </p:spPr>
        <p:txBody>
          <a:bodyPr wrap="square" rtlCol="0">
            <a:spAutoFit/>
          </a:bodyPr>
          <a:lstStyle/>
          <a:p>
            <a:pPr defTabSz="457200">
              <a:lnSpc>
                <a:spcPct val="150000"/>
              </a:lnSpc>
            </a:pPr>
            <a:r>
              <a:rPr lang="en-US" sz="2000" b="1" i="1" dirty="0">
                <a:solidFill>
                  <a:prstClr val="black"/>
                </a:solidFill>
                <a:latin typeface="Arial Narrow" panose="020B0606020202030204" pitchFamily="34" charset="0"/>
              </a:rPr>
              <a:t>MISSION = Support academic achievement through athletics. </a:t>
            </a:r>
          </a:p>
          <a:p>
            <a:pPr defTabSz="457200">
              <a:lnSpc>
                <a:spcPct val="150000"/>
              </a:lnSpc>
            </a:pPr>
            <a:r>
              <a:rPr lang="en-US" sz="2000" b="1" i="1" dirty="0">
                <a:solidFill>
                  <a:prstClr val="black"/>
                </a:solidFill>
                <a:latin typeface="Arial Narrow" panose="020B0606020202030204" pitchFamily="34" charset="0"/>
              </a:rPr>
              <a:t>VISION = Reduce the opportunity gap for urban public high school</a:t>
            </a:r>
          </a:p>
        </p:txBody>
      </p:sp>
      <p:sp>
        <p:nvSpPr>
          <p:cNvPr id="13" name="Title 1"/>
          <p:cNvSpPr>
            <a:spLocks noGrp="1"/>
          </p:cNvSpPr>
          <p:nvPr>
            <p:ph type="title"/>
          </p:nvPr>
        </p:nvSpPr>
        <p:spPr>
          <a:xfrm>
            <a:off x="4572000" y="376322"/>
            <a:ext cx="4978400" cy="426108"/>
          </a:xfrm>
        </p:spPr>
        <p:txBody>
          <a:bodyPr>
            <a:noAutofit/>
          </a:bodyPr>
          <a:lstStyle/>
          <a:p>
            <a:r>
              <a:rPr lang="en-US" sz="3600" dirty="0">
                <a:solidFill>
                  <a:srgbClr val="FF0000"/>
                </a:solidFill>
                <a:latin typeface="Arial Narrow" panose="020B0606020202030204" pitchFamily="34" charset="0"/>
              </a:rPr>
              <a:t>Scholar Athletes </a:t>
            </a:r>
            <a:br>
              <a:rPr lang="en-US" sz="3600" dirty="0">
                <a:solidFill>
                  <a:srgbClr val="FF0000"/>
                </a:solidFill>
                <a:latin typeface="Arial Narrow" panose="020B0606020202030204" pitchFamily="34" charset="0"/>
              </a:rPr>
            </a:br>
            <a:r>
              <a:rPr lang="en-US" sz="3600" dirty="0">
                <a:solidFill>
                  <a:srgbClr val="FF0000"/>
                </a:solidFill>
                <a:latin typeface="Arial Narrow" panose="020B0606020202030204" pitchFamily="34" charset="0"/>
              </a:rPr>
              <a:t>Overview</a:t>
            </a:r>
          </a:p>
        </p:txBody>
      </p:sp>
    </p:spTree>
    <p:extLst>
      <p:ext uri="{BB962C8B-B14F-4D97-AF65-F5344CB8AC3E}">
        <p14:creationId xmlns:p14="http://schemas.microsoft.com/office/powerpoint/2010/main" val="3773771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12"/>
          <p:cNvPicPr>
            <a:picLocks noChangeAspect="1"/>
          </p:cNvPicPr>
          <p:nvPr/>
        </p:nvPicPr>
        <p:blipFill>
          <a:blip r:embed="rId3"/>
          <a:stretch>
            <a:fillRect/>
          </a:stretch>
        </p:blipFill>
        <p:spPr>
          <a:xfrm>
            <a:off x="838200" y="1384297"/>
            <a:ext cx="7543800" cy="5168270"/>
          </a:xfrm>
          <a:prstGeom prst="rect">
            <a:avLst/>
          </a:prstGeom>
        </p:spPr>
      </p:pic>
    </p:spTree>
    <p:extLst>
      <p:ext uri="{BB962C8B-B14F-4D97-AF65-F5344CB8AC3E}">
        <p14:creationId xmlns:p14="http://schemas.microsoft.com/office/powerpoint/2010/main" val="226363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Content Placeholder 4"/>
          <p:cNvSpPr>
            <a:spLocks noGrp="1"/>
          </p:cNvSpPr>
          <p:nvPr>
            <p:ph idx="1"/>
          </p:nvPr>
        </p:nvSpPr>
        <p:spPr>
          <a:xfrm>
            <a:off x="135468" y="4257686"/>
            <a:ext cx="5396344" cy="4240337"/>
          </a:xfrm>
        </p:spPr>
        <p:txBody>
          <a:bodyPr>
            <a:normAutofit/>
          </a:bodyPr>
          <a:lstStyle/>
          <a:p>
            <a:pPr marL="0" indent="0">
              <a:buNone/>
            </a:pPr>
            <a:r>
              <a:rPr lang="en-US" sz="1800" b="1" dirty="0">
                <a:solidFill>
                  <a:srgbClr val="FF0000"/>
                </a:solidFill>
                <a:latin typeface="Arial Narrow" panose="020B0606020202030204" pitchFamily="34" charset="0"/>
              </a:rPr>
              <a:t>HOW: </a:t>
            </a:r>
            <a:r>
              <a:rPr lang="en-US" sz="1800" b="1" dirty="0">
                <a:latin typeface="Arial Narrow" panose="020B0606020202030204" pitchFamily="34" charset="0"/>
              </a:rPr>
              <a:t>Trained, full-time staff in each Zone, ensuring SEL skill development is a robust part of all 3 of our Core Program Areas</a:t>
            </a:r>
          </a:p>
          <a:p>
            <a:r>
              <a:rPr lang="en-US" sz="1800" b="1" dirty="0">
                <a:latin typeface="Arial Narrow" panose="020B0606020202030204" pitchFamily="34" charset="0"/>
              </a:rPr>
              <a:t>BASB’s ACT framework: identified 11 of the 12 SEL skills</a:t>
            </a:r>
          </a:p>
          <a:p>
            <a:r>
              <a:rPr lang="en-US" sz="1800" b="1" dirty="0">
                <a:latin typeface="Arial Narrow" panose="020B0606020202030204" pitchFamily="34" charset="0"/>
              </a:rPr>
              <a:t>Must evaluate and assess our efficacy in implementation</a:t>
            </a:r>
          </a:p>
          <a:p>
            <a:pPr marL="0" indent="0">
              <a:buNone/>
            </a:pPr>
            <a:endParaRPr lang="en-US" sz="1800" b="1" dirty="0">
              <a:latin typeface="Arial Narrow" panose="020B0606020202030204" pitchFamily="34" charset="0"/>
            </a:endParaRPr>
          </a:p>
          <a:p>
            <a:endParaRPr lang="en-US" sz="1800" b="1" dirty="0">
              <a:latin typeface="Arial Narrow" panose="020B0606020202030204" pitchFamily="34" charset="0"/>
            </a:endParaRPr>
          </a:p>
          <a:p>
            <a:pPr defTabSz="914400">
              <a:spcBef>
                <a:spcPts val="0"/>
              </a:spcBef>
              <a:defRPr/>
            </a:pPr>
            <a:endParaRPr lang="en-US" sz="4000" b="1" dirty="0">
              <a:latin typeface="Arial Narrow" panose="020B0606020202030204" pitchFamily="34" charset="0"/>
            </a:endParaRPr>
          </a:p>
        </p:txBody>
      </p:sp>
      <p:sp>
        <p:nvSpPr>
          <p:cNvPr id="10" name="TextBox 9"/>
          <p:cNvSpPr txBox="1"/>
          <p:nvPr/>
        </p:nvSpPr>
        <p:spPr>
          <a:xfrm>
            <a:off x="152399" y="2183596"/>
            <a:ext cx="8853055" cy="2031325"/>
          </a:xfrm>
          <a:prstGeom prst="rect">
            <a:avLst/>
          </a:prstGeom>
          <a:noFill/>
        </p:spPr>
        <p:txBody>
          <a:bodyPr wrap="square" rtlCol="0">
            <a:spAutoFit/>
          </a:bodyPr>
          <a:lstStyle/>
          <a:p>
            <a:pPr defTabSz="457200"/>
            <a:r>
              <a:rPr lang="en-US" b="1" dirty="0">
                <a:solidFill>
                  <a:srgbClr val="FF0000"/>
                </a:solidFill>
                <a:latin typeface="Arial Narrow" panose="020B0606020202030204" pitchFamily="34" charset="0"/>
              </a:rPr>
              <a:t>WHY: </a:t>
            </a:r>
            <a:r>
              <a:rPr lang="en-US" b="1" dirty="0">
                <a:solidFill>
                  <a:prstClr val="black"/>
                </a:solidFill>
                <a:latin typeface="Arial Narrow" panose="020B0606020202030204" pitchFamily="34" charset="0"/>
              </a:rPr>
              <a:t>Just being a “good student” isn’t enough. A student must be able to: self-advocate with adults or peers, demonstrate resiliency when faced with a challenge, etc.</a:t>
            </a:r>
          </a:p>
          <a:p>
            <a:pPr defTabSz="457200"/>
            <a:endParaRPr lang="en-US" b="1" dirty="0">
              <a:solidFill>
                <a:prstClr val="black"/>
              </a:solidFill>
              <a:latin typeface="Arial Narrow" panose="020B0606020202030204" pitchFamily="34" charset="0"/>
            </a:endParaRPr>
          </a:p>
          <a:p>
            <a:pPr defTabSz="457200"/>
            <a:r>
              <a:rPr lang="en-US" b="1" dirty="0">
                <a:solidFill>
                  <a:srgbClr val="FF0000"/>
                </a:solidFill>
                <a:latin typeface="Arial Narrow" panose="020B0606020202030204" pitchFamily="34" charset="0"/>
              </a:rPr>
              <a:t>WHAT: </a:t>
            </a:r>
            <a:r>
              <a:rPr lang="en-US" b="1" dirty="0">
                <a:solidFill>
                  <a:prstClr val="black"/>
                </a:solidFill>
                <a:latin typeface="Arial Narrow" panose="020B0606020202030204" pitchFamily="34" charset="0"/>
              </a:rPr>
              <a:t>Successful SEL is not a standalone program – it is central to and integrated within ongoing learning. SEL skill building permeates through all of the work we do within our programming</a:t>
            </a:r>
          </a:p>
          <a:p>
            <a:pPr defTabSz="457200"/>
            <a:endParaRPr lang="en-US" b="1" dirty="0">
              <a:solidFill>
                <a:prstClr val="black"/>
              </a:solidFill>
              <a:latin typeface="Arial Narrow" panose="020B0606020202030204" pitchFamily="34" charset="0"/>
            </a:endParaRPr>
          </a:p>
        </p:txBody>
      </p:sp>
      <p:pic>
        <p:nvPicPr>
          <p:cNvPr id="1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240" y="3963133"/>
            <a:ext cx="3508331" cy="2338887"/>
          </a:xfrm>
          <a:prstGeom prst="rect">
            <a:avLst/>
          </a:prstGeom>
        </p:spPr>
      </p:pic>
      <p:sp>
        <p:nvSpPr>
          <p:cNvPr id="12" name="Title 1"/>
          <p:cNvSpPr>
            <a:spLocks noGrp="1"/>
          </p:cNvSpPr>
          <p:nvPr>
            <p:ph type="title"/>
          </p:nvPr>
        </p:nvSpPr>
        <p:spPr>
          <a:xfrm>
            <a:off x="-203198" y="1174043"/>
            <a:ext cx="9572977" cy="952500"/>
          </a:xfrm>
        </p:spPr>
        <p:txBody>
          <a:bodyPr>
            <a:normAutofit/>
          </a:bodyPr>
          <a:lstStyle/>
          <a:p>
            <a:r>
              <a:rPr lang="en-US" sz="3600" dirty="0">
                <a:solidFill>
                  <a:srgbClr val="FF0000"/>
                </a:solidFill>
                <a:latin typeface="Arial Narrow" panose="020B0606020202030204" pitchFamily="34" charset="0"/>
              </a:rPr>
              <a:t>Building our Young People: </a:t>
            </a:r>
            <a:r>
              <a:rPr lang="en-US" sz="3600" i="1" dirty="0">
                <a:solidFill>
                  <a:srgbClr val="FF0000"/>
                </a:solidFill>
                <a:latin typeface="Arial Narrow" panose="020B0606020202030204" pitchFamily="34" charset="0"/>
              </a:rPr>
              <a:t>Non-Academic Supports</a:t>
            </a:r>
          </a:p>
        </p:txBody>
      </p:sp>
    </p:spTree>
    <p:extLst>
      <p:ext uri="{BB962C8B-B14F-4D97-AF65-F5344CB8AC3E}">
        <p14:creationId xmlns:p14="http://schemas.microsoft.com/office/powerpoint/2010/main" val="386371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3"/>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38100" y="1788320"/>
            <a:ext cx="2857500" cy="399097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Title 1"/>
          <p:cNvSpPr>
            <a:spLocks noGrp="1"/>
          </p:cNvSpPr>
          <p:nvPr>
            <p:ph type="title"/>
          </p:nvPr>
        </p:nvSpPr>
        <p:spPr>
          <a:xfrm>
            <a:off x="3314700" y="13140"/>
            <a:ext cx="7093530" cy="952500"/>
          </a:xfrm>
        </p:spPr>
        <p:txBody>
          <a:bodyPr>
            <a:normAutofit/>
          </a:bodyPr>
          <a:lstStyle/>
          <a:p>
            <a:pPr algn="ctr"/>
            <a:r>
              <a:rPr lang="en-US" sz="5400" dirty="0">
                <a:solidFill>
                  <a:srgbClr val="FF0000"/>
                </a:solidFill>
                <a:latin typeface="Arial Narrow" panose="020B0606020202030204" pitchFamily="34" charset="0"/>
              </a:rPr>
              <a:t>Thank you! </a:t>
            </a:r>
          </a:p>
        </p:txBody>
      </p:sp>
      <p:pic>
        <p:nvPicPr>
          <p:cNvPr id="11" name="Picture 2" descr="C:\Users\DKaplan\AppData\Local\Microsoft\Windows\Temporary Internet Files\Content.Outlook\RUWDA9SK\_81Q25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50207"/>
            <a:ext cx="6019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8100" y="1764068"/>
            <a:ext cx="3276600" cy="3314700"/>
          </a:xfrm>
          <a:prstGeom prst="rect">
            <a:avLst/>
          </a:prstGeom>
        </p:spPr>
        <p:txBody>
          <a:bodyPr vert="horz" lIns="84895" tIns="42447" rIns="84895" bIns="42447" rtlCol="0">
            <a:noAutofit/>
          </a:bodyPr>
          <a:lstStyle>
            <a:lvl1pPr marL="318357" indent="-318357" algn="l" defTabSz="848954" rtl="0" eaLnBrk="1" latinLnBrk="0" hangingPunct="1">
              <a:spcBef>
                <a:spcPct val="20000"/>
              </a:spcBef>
              <a:buFont typeface="Arial" pitchFamily="34" charset="0"/>
              <a:buChar char="•"/>
              <a:defRPr sz="2600" b="1" kern="1200">
                <a:solidFill>
                  <a:srgbClr val="747678"/>
                </a:solidFill>
                <a:latin typeface="Arial Narrow" panose="020B0606020202030204" pitchFamily="34" charset="0"/>
                <a:ea typeface="+mn-ea"/>
                <a:cs typeface="Arial"/>
              </a:defRPr>
            </a:lvl1pPr>
            <a:lvl2pPr marL="689775" indent="-265298" algn="l" defTabSz="848954" rtl="0" eaLnBrk="1" latinLnBrk="0" hangingPunct="1">
              <a:spcBef>
                <a:spcPct val="20000"/>
              </a:spcBef>
              <a:buFont typeface="Arial" pitchFamily="34" charset="0"/>
              <a:buChar char="–"/>
              <a:defRPr sz="2200" kern="1200">
                <a:solidFill>
                  <a:srgbClr val="747678"/>
                </a:solidFill>
                <a:latin typeface="Arial Narrow" panose="020B0606020202030204" pitchFamily="34" charset="0"/>
                <a:ea typeface="+mn-ea"/>
                <a:cs typeface="Arial"/>
              </a:defRPr>
            </a:lvl2pPr>
            <a:lvl3pPr marL="1061191" indent="-212238" algn="l" defTabSz="848954" rtl="0" eaLnBrk="1" latinLnBrk="0" hangingPunct="1">
              <a:spcBef>
                <a:spcPct val="20000"/>
              </a:spcBef>
              <a:buFont typeface="Arial" pitchFamily="34" charset="0"/>
              <a:buChar char="•"/>
              <a:defRPr sz="1800" kern="1200">
                <a:solidFill>
                  <a:srgbClr val="747678"/>
                </a:solidFill>
                <a:latin typeface="Arial Narrow" panose="020B0606020202030204" pitchFamily="34" charset="0"/>
                <a:ea typeface="+mn-ea"/>
                <a:cs typeface="Arial"/>
              </a:defRPr>
            </a:lvl3pPr>
            <a:lvl4pPr marL="1485667" indent="-212238" algn="l" defTabSz="848954" rtl="0" eaLnBrk="1" latinLnBrk="0" hangingPunct="1">
              <a:spcBef>
                <a:spcPct val="20000"/>
              </a:spcBef>
              <a:buFont typeface="Arial" pitchFamily="34" charset="0"/>
              <a:buChar char="–"/>
              <a:defRPr sz="1700" kern="1200">
                <a:solidFill>
                  <a:srgbClr val="747678"/>
                </a:solidFill>
                <a:latin typeface="Arial Narrow" panose="020B0606020202030204" pitchFamily="34" charset="0"/>
                <a:ea typeface="+mn-ea"/>
                <a:cs typeface="Arial"/>
              </a:defRPr>
            </a:lvl4pPr>
            <a:lvl5pPr marL="1910144" indent="-212238" algn="l" defTabSz="848954" rtl="0" eaLnBrk="1" latinLnBrk="0" hangingPunct="1">
              <a:spcBef>
                <a:spcPct val="20000"/>
              </a:spcBef>
              <a:buFont typeface="Arial" pitchFamily="34" charset="0"/>
              <a:buChar char="»"/>
              <a:defRPr sz="1700" kern="1200">
                <a:solidFill>
                  <a:srgbClr val="747678"/>
                </a:solidFill>
                <a:latin typeface="Arial Narrow" panose="020B0606020202030204" pitchFamily="34" charset="0"/>
                <a:ea typeface="+mn-ea"/>
                <a:cs typeface="Arial"/>
              </a:defRPr>
            </a:lvl5pPr>
            <a:lvl6pPr marL="2334622" indent="-212238" algn="l" defTabSz="84895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759098" indent="-212238" algn="l" defTabSz="84895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183574" indent="-212238" algn="l" defTabSz="84895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608051" indent="-212238" algn="l" defTabSz="84895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1600" u="sng" dirty="0">
                <a:solidFill>
                  <a:prstClr val="white"/>
                </a:solidFill>
              </a:rPr>
              <a:t>2015-2016 Impact</a:t>
            </a:r>
          </a:p>
          <a:p>
            <a:pPr marL="0" indent="0">
              <a:buFont typeface="Arial" pitchFamily="34" charset="0"/>
              <a:buNone/>
            </a:pPr>
            <a:endParaRPr lang="en-US" sz="1200" dirty="0">
              <a:solidFill>
                <a:prstClr val="white"/>
              </a:solidFill>
            </a:endParaRPr>
          </a:p>
          <a:p>
            <a:pPr marL="0" indent="0">
              <a:buFont typeface="Arial" pitchFamily="34" charset="0"/>
              <a:buNone/>
            </a:pPr>
            <a:r>
              <a:rPr lang="en-US" sz="1600" dirty="0">
                <a:solidFill>
                  <a:prstClr val="white"/>
                </a:solidFill>
              </a:rPr>
              <a:t>5,000</a:t>
            </a:r>
            <a:r>
              <a:rPr lang="en-US" sz="1200" dirty="0">
                <a:solidFill>
                  <a:prstClr val="white"/>
                </a:solidFill>
              </a:rPr>
              <a:t> Zone Members </a:t>
            </a:r>
          </a:p>
          <a:p>
            <a:pPr marL="0" indent="0">
              <a:buFont typeface="Arial" pitchFamily="34" charset="0"/>
              <a:buNone/>
            </a:pPr>
            <a:endParaRPr lang="en-US" sz="1200" dirty="0">
              <a:solidFill>
                <a:prstClr val="white"/>
              </a:solidFill>
            </a:endParaRPr>
          </a:p>
          <a:p>
            <a:pPr marL="0" indent="0">
              <a:buFont typeface="Arial" pitchFamily="34" charset="0"/>
              <a:buNone/>
            </a:pPr>
            <a:r>
              <a:rPr lang="en-US" sz="1600" dirty="0">
                <a:solidFill>
                  <a:prstClr val="white"/>
                </a:solidFill>
              </a:rPr>
              <a:t>95% </a:t>
            </a:r>
            <a:r>
              <a:rPr lang="en-US" sz="1200" dirty="0">
                <a:solidFill>
                  <a:prstClr val="white"/>
                </a:solidFill>
              </a:rPr>
              <a:t>Graduation Rate </a:t>
            </a:r>
          </a:p>
          <a:p>
            <a:pPr marL="0" indent="0">
              <a:buFont typeface="Arial" pitchFamily="34" charset="0"/>
              <a:buNone/>
            </a:pPr>
            <a:endParaRPr lang="en-US" sz="1200" dirty="0">
              <a:solidFill>
                <a:prstClr val="white"/>
              </a:solidFill>
            </a:endParaRPr>
          </a:p>
          <a:p>
            <a:pPr marL="0" indent="0">
              <a:buFont typeface="Arial" pitchFamily="34" charset="0"/>
              <a:buNone/>
            </a:pPr>
            <a:r>
              <a:rPr lang="en-US" sz="1600" dirty="0">
                <a:solidFill>
                  <a:prstClr val="white"/>
                </a:solidFill>
              </a:rPr>
              <a:t>96%  </a:t>
            </a:r>
            <a:r>
              <a:rPr lang="en-US" sz="1200" dirty="0">
                <a:solidFill>
                  <a:prstClr val="white"/>
                </a:solidFill>
              </a:rPr>
              <a:t>Graduating with Postsecondary Plans </a:t>
            </a:r>
          </a:p>
          <a:p>
            <a:pPr marL="0" indent="0">
              <a:buFont typeface="Arial" pitchFamily="34" charset="0"/>
              <a:buNone/>
            </a:pPr>
            <a:endParaRPr lang="en-US" sz="1200" dirty="0">
              <a:solidFill>
                <a:prstClr val="white"/>
              </a:solidFill>
            </a:endParaRPr>
          </a:p>
          <a:p>
            <a:pPr marL="0" indent="0">
              <a:buFont typeface="Arial" pitchFamily="34" charset="0"/>
              <a:buNone/>
            </a:pPr>
            <a:r>
              <a:rPr lang="en-US" sz="1600" dirty="0">
                <a:solidFill>
                  <a:prstClr val="white"/>
                </a:solidFill>
              </a:rPr>
              <a:t>172 </a:t>
            </a:r>
            <a:r>
              <a:rPr lang="en-US" sz="1200" dirty="0">
                <a:solidFill>
                  <a:prstClr val="white"/>
                </a:solidFill>
              </a:rPr>
              <a:t>Point Increase on SAT </a:t>
            </a:r>
          </a:p>
          <a:p>
            <a:pPr marL="0" indent="0">
              <a:buFont typeface="Arial" pitchFamily="34" charset="0"/>
              <a:buNone/>
            </a:pPr>
            <a:endParaRPr lang="en-US" sz="1200" dirty="0">
              <a:solidFill>
                <a:prstClr val="white"/>
              </a:solidFill>
            </a:endParaRPr>
          </a:p>
          <a:p>
            <a:pPr marL="0" indent="0">
              <a:buFont typeface="Arial" pitchFamily="34" charset="0"/>
              <a:buNone/>
            </a:pPr>
            <a:r>
              <a:rPr lang="en-US" sz="1200" dirty="0">
                <a:solidFill>
                  <a:prstClr val="white"/>
                </a:solidFill>
              </a:rPr>
              <a:t>Over </a:t>
            </a:r>
            <a:r>
              <a:rPr lang="en-US" sz="1600" dirty="0">
                <a:solidFill>
                  <a:prstClr val="white"/>
                </a:solidFill>
              </a:rPr>
              <a:t>120</a:t>
            </a:r>
            <a:r>
              <a:rPr lang="en-US" sz="1200" dirty="0">
                <a:solidFill>
                  <a:prstClr val="white"/>
                </a:solidFill>
              </a:rPr>
              <a:t> College Scholarships Leveraging </a:t>
            </a:r>
          </a:p>
          <a:p>
            <a:pPr marL="0" indent="0">
              <a:buFont typeface="Arial" pitchFamily="34" charset="0"/>
              <a:buNone/>
            </a:pPr>
            <a:r>
              <a:rPr lang="en-US" sz="1600" dirty="0">
                <a:solidFill>
                  <a:prstClr val="white"/>
                </a:solidFill>
              </a:rPr>
              <a:t>$4.2+ </a:t>
            </a:r>
            <a:r>
              <a:rPr lang="en-US" sz="1200" dirty="0">
                <a:solidFill>
                  <a:prstClr val="white"/>
                </a:solidFill>
              </a:rPr>
              <a:t>Million in College Education</a:t>
            </a:r>
          </a:p>
          <a:p>
            <a:pPr marL="0" indent="0">
              <a:buFont typeface="Arial" pitchFamily="34" charset="0"/>
              <a:buNone/>
            </a:pPr>
            <a:endParaRPr lang="en-US" sz="1600" dirty="0">
              <a:solidFill>
                <a:prstClr val="white"/>
              </a:solidFill>
            </a:endParaRPr>
          </a:p>
          <a:p>
            <a:pPr marL="0" indent="0">
              <a:buFont typeface="Arial" pitchFamily="34" charset="0"/>
              <a:buNone/>
            </a:pPr>
            <a:r>
              <a:rPr lang="en-US" sz="1600" dirty="0">
                <a:solidFill>
                  <a:prstClr val="white"/>
                </a:solidFill>
              </a:rPr>
              <a:t>55</a:t>
            </a:r>
            <a:r>
              <a:rPr lang="en-US" sz="1200" dirty="0">
                <a:solidFill>
                  <a:prstClr val="white"/>
                </a:solidFill>
              </a:rPr>
              <a:t> Intramural Sports Teams &amp; </a:t>
            </a:r>
            <a:r>
              <a:rPr lang="en-US" sz="1600" dirty="0">
                <a:solidFill>
                  <a:prstClr val="white"/>
                </a:solidFill>
              </a:rPr>
              <a:t>1500+ </a:t>
            </a:r>
          </a:p>
          <a:p>
            <a:pPr marL="0" indent="0">
              <a:buFont typeface="Arial" pitchFamily="34" charset="0"/>
              <a:buNone/>
            </a:pPr>
            <a:r>
              <a:rPr lang="en-US" sz="1200" dirty="0">
                <a:solidFill>
                  <a:prstClr val="white"/>
                </a:solidFill>
              </a:rPr>
              <a:t>Participants</a:t>
            </a:r>
          </a:p>
        </p:txBody>
      </p:sp>
    </p:spTree>
    <p:extLst>
      <p:ext uri="{BB962C8B-B14F-4D97-AF65-F5344CB8AC3E}">
        <p14:creationId xmlns:p14="http://schemas.microsoft.com/office/powerpoint/2010/main" val="2501056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304800" y="304800"/>
            <a:ext cx="5638800" cy="877163"/>
          </a:xfrm>
          <a:prstGeom prst="rect">
            <a:avLst/>
          </a:prstGeom>
          <a:noFill/>
        </p:spPr>
        <p:txBody>
          <a:bodyPr wrap="square" rtlCol="0">
            <a:spAutoFit/>
          </a:bodyPr>
          <a:lstStyle/>
          <a:p>
            <a:r>
              <a:rPr lang="en-US" sz="2600" b="1" dirty="0" smtClean="0">
                <a:solidFill>
                  <a:schemeClr val="bg1">
                    <a:lumMod val="95000"/>
                  </a:schemeClr>
                </a:solidFill>
              </a:rPr>
              <a:t>Gaby King</a:t>
            </a:r>
            <a:endParaRPr lang="en-US" sz="2500" dirty="0" smtClean="0">
              <a:solidFill>
                <a:schemeClr val="bg1">
                  <a:lumMod val="95000"/>
                </a:schemeClr>
              </a:solidFill>
            </a:endParaRPr>
          </a:p>
          <a:p>
            <a:r>
              <a:rPr lang="en-US" sz="2500" dirty="0" smtClean="0">
                <a:solidFill>
                  <a:schemeClr val="bg1">
                    <a:lumMod val="95000"/>
                  </a:schemeClr>
                </a:solidFill>
              </a:rPr>
              <a:t>Executive Director, </a:t>
            </a:r>
            <a:r>
              <a:rPr lang="en-US" sz="2500" dirty="0" err="1" smtClean="0">
                <a:solidFill>
                  <a:schemeClr val="bg1">
                    <a:lumMod val="95000"/>
                  </a:schemeClr>
                </a:solidFill>
              </a:rPr>
              <a:t>uAspire</a:t>
            </a:r>
            <a:endParaRPr lang="en-US" sz="2500" dirty="0">
              <a:solidFill>
                <a:schemeClr val="bg1">
                  <a:lumMod val="95000"/>
                </a:schemeClr>
              </a:solidFill>
            </a:endParaRPr>
          </a:p>
        </p:txBody>
      </p:sp>
    </p:spTree>
    <p:extLst>
      <p:ext uri="{BB962C8B-B14F-4D97-AF65-F5344CB8AC3E}">
        <p14:creationId xmlns:p14="http://schemas.microsoft.com/office/powerpoint/2010/main" val="258958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151005_usapire_strategicplan_phase5_edit1_backgroundimages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2230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txBox="1">
            <a:spLocks/>
          </p:cNvSpPr>
          <p:nvPr/>
        </p:nvSpPr>
        <p:spPr>
          <a:xfrm>
            <a:off x="296746" y="1254003"/>
            <a:ext cx="8416534" cy="12078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The National leader in addressing the college affordability crisis</a:t>
            </a:r>
            <a:endParaRPr lang="en-US" sz="3600" dirty="0">
              <a:solidFill>
                <a:prstClr val="black"/>
              </a:solidFill>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067" y="2381971"/>
            <a:ext cx="5027782" cy="244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0" y="4911302"/>
            <a:ext cx="9144000" cy="1089529"/>
          </a:xfrm>
          <a:prstGeom prst="rect">
            <a:avLst/>
          </a:prstGeom>
          <a:noFill/>
        </p:spPr>
        <p:txBody>
          <a:bodyPr wrap="square" rtlCol="0">
            <a:spAutoFit/>
          </a:bodyPr>
          <a:lstStyle/>
          <a:p>
            <a:pPr algn="ctr" defTabSz="457200" eaLnBrk="0" fontAlgn="base" hangingPunct="0">
              <a:spcBef>
                <a:spcPct val="20000"/>
              </a:spcBef>
              <a:spcAft>
                <a:spcPct val="0"/>
              </a:spcAft>
            </a:pPr>
            <a:r>
              <a:rPr lang="en-US" b="1" kern="0" dirty="0" smtClean="0">
                <a:solidFill>
                  <a:srgbClr val="003F76"/>
                </a:solidFill>
                <a:cs typeface="Arial"/>
              </a:rPr>
              <a:t>MISSION: </a:t>
            </a:r>
            <a:r>
              <a:rPr lang="en-US" kern="0" dirty="0" smtClean="0">
                <a:solidFill>
                  <a:srgbClr val="003F76"/>
                </a:solidFill>
                <a:cs typeface="Arial"/>
              </a:rPr>
              <a:t>uAspire works </a:t>
            </a:r>
            <a:r>
              <a:rPr lang="en-US" kern="0" dirty="0">
                <a:solidFill>
                  <a:srgbClr val="003F76"/>
                </a:solidFill>
                <a:cs typeface="Arial"/>
              </a:rPr>
              <a:t>to ensure that all young people have the financial information and resources necessary to find an </a:t>
            </a:r>
            <a:r>
              <a:rPr lang="en-US" b="1" i="1" kern="0" dirty="0">
                <a:solidFill>
                  <a:prstClr val="black"/>
                </a:solidFill>
                <a:cs typeface="Arial"/>
              </a:rPr>
              <a:t>affordable path </a:t>
            </a:r>
            <a:r>
              <a:rPr lang="en-US" kern="0" dirty="0">
                <a:solidFill>
                  <a:srgbClr val="003F76"/>
                </a:solidFill>
                <a:cs typeface="Arial"/>
              </a:rPr>
              <a:t>to – and through – a </a:t>
            </a:r>
            <a:r>
              <a:rPr lang="en-US" kern="0" dirty="0" smtClean="0">
                <a:solidFill>
                  <a:srgbClr val="003F76"/>
                </a:solidFill>
                <a:cs typeface="Arial"/>
              </a:rPr>
              <a:t>postsecondary education.</a:t>
            </a:r>
          </a:p>
          <a:p>
            <a:pPr algn="ctr" defTabSz="457200" eaLnBrk="0" fontAlgn="base" hangingPunct="0">
              <a:spcBef>
                <a:spcPct val="20000"/>
              </a:spcBef>
              <a:spcAft>
                <a:spcPct val="0"/>
              </a:spcAft>
            </a:pPr>
            <a:endParaRPr lang="en-US" sz="2400" kern="0" dirty="0">
              <a:solidFill>
                <a:srgbClr val="003F76"/>
              </a:solidFill>
              <a:cs typeface="Arial"/>
            </a:endParaRPr>
          </a:p>
        </p:txBody>
      </p:sp>
      <p:sp>
        <p:nvSpPr>
          <p:cNvPr id="13" name="TextBox 12"/>
          <p:cNvSpPr txBox="1"/>
          <p:nvPr/>
        </p:nvSpPr>
        <p:spPr>
          <a:xfrm>
            <a:off x="135468" y="5715000"/>
            <a:ext cx="8665836" cy="923330"/>
          </a:xfrm>
          <a:prstGeom prst="rect">
            <a:avLst/>
          </a:prstGeom>
          <a:noFill/>
        </p:spPr>
        <p:txBody>
          <a:bodyPr wrap="square" rtlCol="0">
            <a:spAutoFit/>
          </a:bodyPr>
          <a:lstStyle/>
          <a:p>
            <a:pPr algn="ctr" defTabSz="457200"/>
            <a:r>
              <a:rPr lang="en-US" b="1" dirty="0" smtClean="0">
                <a:solidFill>
                  <a:srgbClr val="003F76"/>
                </a:solidFill>
              </a:rPr>
              <a:t>VISION: </a:t>
            </a:r>
            <a:r>
              <a:rPr lang="en-US" dirty="0">
                <a:solidFill>
                  <a:srgbClr val="1F497D"/>
                </a:solidFill>
              </a:rPr>
              <a:t>uAspire is committed to reaching the day when all young people have the opportunity to reach their full potential by graduating from college, regardless of their families’ financial resources or college experience.</a:t>
            </a:r>
            <a:endParaRPr lang="en-US" sz="2400" b="1" kern="0" dirty="0">
              <a:solidFill>
                <a:srgbClr val="1F497D"/>
              </a:solidFill>
              <a:cs typeface="Arial"/>
            </a:endParaRPr>
          </a:p>
        </p:txBody>
      </p:sp>
    </p:spTree>
    <p:extLst>
      <p:ext uri="{BB962C8B-B14F-4D97-AF65-F5344CB8AC3E}">
        <p14:creationId xmlns:p14="http://schemas.microsoft.com/office/powerpoint/2010/main" val="4001565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txBox="1">
            <a:spLocks/>
          </p:cNvSpPr>
          <p:nvPr/>
        </p:nvSpPr>
        <p:spPr>
          <a:xfrm>
            <a:off x="430307" y="1143000"/>
            <a:ext cx="8713693" cy="7723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1F497D"/>
                </a:solidFill>
              </a:rPr>
              <a:t>                      </a:t>
            </a:r>
            <a:r>
              <a:rPr lang="en-US" sz="3000" b="1" u="sng" dirty="0" smtClean="0">
                <a:solidFill>
                  <a:srgbClr val="1F497D"/>
                </a:solidFill>
              </a:rPr>
              <a:t>The uAspire’s Program Model:</a:t>
            </a:r>
            <a:r>
              <a:rPr lang="en-US" sz="3000" b="1" dirty="0" smtClean="0">
                <a:solidFill>
                  <a:srgbClr val="1F497D"/>
                </a:solidFill>
              </a:rPr>
              <a:t> </a:t>
            </a:r>
            <a:endParaRPr lang="en-US" sz="3000" b="1" dirty="0">
              <a:solidFill>
                <a:srgbClr val="1F497D"/>
              </a:solidFill>
            </a:endParaRPr>
          </a:p>
        </p:txBody>
      </p:sp>
      <p:grpSp>
        <p:nvGrpSpPr>
          <p:cNvPr id="10" name="Group 9"/>
          <p:cNvGrpSpPr/>
          <p:nvPr/>
        </p:nvGrpSpPr>
        <p:grpSpPr>
          <a:xfrm>
            <a:off x="1093694" y="1828800"/>
            <a:ext cx="7135906" cy="4794518"/>
            <a:chOff x="242047" y="1304365"/>
            <a:chExt cx="7494917" cy="5217683"/>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7" y="1304365"/>
              <a:ext cx="7494917" cy="521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65959" y="4930754"/>
              <a:ext cx="4001984" cy="15912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2664"/>
                </a:solidFill>
              </a:endParaRPr>
            </a:p>
          </p:txBody>
        </p:sp>
      </p:grpSp>
      <p:sp>
        <p:nvSpPr>
          <p:cNvPr id="13" name="Content Placeholder 2"/>
          <p:cNvSpPr txBox="1">
            <a:spLocks/>
          </p:cNvSpPr>
          <p:nvPr/>
        </p:nvSpPr>
        <p:spPr>
          <a:xfrm>
            <a:off x="135468" y="4889192"/>
            <a:ext cx="5049808" cy="17098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3000" b="1" u="sng" dirty="0">
                <a:solidFill>
                  <a:srgbClr val="1F497D"/>
                </a:solidFill>
              </a:rPr>
              <a:t>Delivering Impact:</a:t>
            </a:r>
          </a:p>
          <a:p>
            <a:pPr>
              <a:spcBef>
                <a:spcPts val="0"/>
              </a:spcBef>
            </a:pPr>
            <a:r>
              <a:rPr lang="en-US" sz="2000" dirty="0" smtClean="0">
                <a:solidFill>
                  <a:srgbClr val="1F497D"/>
                </a:solidFill>
              </a:rPr>
              <a:t>Advising in person one-on-one </a:t>
            </a:r>
          </a:p>
          <a:p>
            <a:pPr>
              <a:spcBef>
                <a:spcPts val="0"/>
              </a:spcBef>
            </a:pPr>
            <a:r>
              <a:rPr lang="en-US" sz="2000" dirty="0" smtClean="0">
                <a:solidFill>
                  <a:srgbClr val="1F497D"/>
                </a:solidFill>
              </a:rPr>
              <a:t>Advising through the use of technology</a:t>
            </a:r>
          </a:p>
          <a:p>
            <a:pPr>
              <a:spcBef>
                <a:spcPts val="0"/>
              </a:spcBef>
            </a:pPr>
            <a:r>
              <a:rPr lang="en-US" sz="2000" dirty="0" smtClean="0">
                <a:solidFill>
                  <a:srgbClr val="1F497D"/>
                </a:solidFill>
              </a:rPr>
              <a:t>Training and Technical Assistance</a:t>
            </a:r>
          </a:p>
          <a:p>
            <a:pPr>
              <a:spcBef>
                <a:spcPts val="0"/>
              </a:spcBef>
            </a:pPr>
            <a:r>
              <a:rPr lang="en-US" sz="2000" dirty="0" smtClean="0">
                <a:solidFill>
                  <a:srgbClr val="1F497D"/>
                </a:solidFill>
              </a:rPr>
              <a:t>Systems Change</a:t>
            </a:r>
            <a:endParaRPr lang="en-US" sz="2000" dirty="0">
              <a:solidFill>
                <a:srgbClr val="1F497D"/>
              </a:solidFill>
            </a:endParaRPr>
          </a:p>
        </p:txBody>
      </p:sp>
    </p:spTree>
    <p:extLst>
      <p:ext uri="{BB962C8B-B14F-4D97-AF65-F5344CB8AC3E}">
        <p14:creationId xmlns:p14="http://schemas.microsoft.com/office/powerpoint/2010/main" val="27872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51047" y="0"/>
            <a:ext cx="9144000" cy="6858000"/>
          </a:xfrm>
          <a:prstGeom prst="rect">
            <a:avLst/>
          </a:prstGeom>
        </p:spPr>
      </p:pic>
      <p:sp>
        <p:nvSpPr>
          <p:cNvPr id="4" name="TextBox 3"/>
          <p:cNvSpPr txBox="1"/>
          <p:nvPr/>
        </p:nvSpPr>
        <p:spPr>
          <a:xfrm>
            <a:off x="65842" y="304800"/>
            <a:ext cx="8814047" cy="877163"/>
          </a:xfrm>
          <a:prstGeom prst="rect">
            <a:avLst/>
          </a:prstGeom>
          <a:noFill/>
        </p:spPr>
        <p:txBody>
          <a:bodyPr wrap="square" rtlCol="0">
            <a:spAutoFit/>
          </a:bodyPr>
          <a:lstStyle/>
          <a:p>
            <a:r>
              <a:rPr lang="en-US" sz="2600" b="1" dirty="0" smtClean="0">
                <a:solidFill>
                  <a:schemeClr val="bg1">
                    <a:lumMod val="95000"/>
                  </a:schemeClr>
                </a:solidFill>
              </a:rPr>
              <a:t>Yully Cha</a:t>
            </a:r>
          </a:p>
          <a:p>
            <a:r>
              <a:rPr lang="en-US" sz="2500" dirty="0" smtClean="0">
                <a:solidFill>
                  <a:schemeClr val="bg1">
                    <a:lumMod val="95000"/>
                  </a:schemeClr>
                </a:solidFill>
              </a:rPr>
              <a:t>Executive Director, Bridge Boston Charter School</a:t>
            </a:r>
            <a:endParaRPr lang="en-US" sz="2500" dirty="0">
              <a:solidFill>
                <a:schemeClr val="bg1">
                  <a:lumMod val="95000"/>
                </a:schemeClr>
              </a:solidFill>
            </a:endParaRPr>
          </a:p>
        </p:txBody>
      </p:sp>
    </p:spTree>
    <p:extLst>
      <p:ext uri="{BB962C8B-B14F-4D97-AF65-F5344CB8AC3E}">
        <p14:creationId xmlns:p14="http://schemas.microsoft.com/office/powerpoint/2010/main" val="158416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 Placeholder 2"/>
          <p:cNvSpPr txBox="1">
            <a:spLocks/>
          </p:cNvSpPr>
          <p:nvPr/>
        </p:nvSpPr>
        <p:spPr>
          <a:xfrm>
            <a:off x="0" y="1271348"/>
            <a:ext cx="6743033" cy="521208"/>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000" b="1" u="sng" dirty="0" smtClean="0">
                <a:solidFill>
                  <a:srgbClr val="1F497D"/>
                </a:solidFill>
              </a:rPr>
              <a:t>uAspire’s Local and National Partnerships</a:t>
            </a:r>
            <a:endParaRPr lang="en-US" sz="3000" b="1" dirty="0">
              <a:solidFill>
                <a:srgbClr val="1F497D"/>
              </a:solidFill>
            </a:endParaRPr>
          </a:p>
        </p:txBody>
      </p:sp>
      <p:cxnSp>
        <p:nvCxnSpPr>
          <p:cNvPr id="10" name="Straight Connector 9"/>
          <p:cNvCxnSpPr/>
          <p:nvPr/>
        </p:nvCxnSpPr>
        <p:spPr>
          <a:xfrm>
            <a:off x="4678532" y="1908699"/>
            <a:ext cx="0" cy="47051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00080" y="1785243"/>
            <a:ext cx="3953261" cy="461665"/>
          </a:xfrm>
          <a:prstGeom prst="rect">
            <a:avLst/>
          </a:prstGeom>
        </p:spPr>
        <p:txBody>
          <a:bodyPr wrap="square">
            <a:spAutoFit/>
          </a:bodyPr>
          <a:lstStyle/>
          <a:p>
            <a:pPr algn="ctr" defTabSz="457200"/>
            <a:r>
              <a:rPr lang="en-US" sz="2400" b="1" i="1" dirty="0" smtClean="0">
                <a:solidFill>
                  <a:srgbClr val="002664"/>
                </a:solidFill>
              </a:rPr>
              <a:t>Programmatic Partners</a:t>
            </a:r>
            <a:endParaRPr lang="en-US" sz="2400" b="1" i="1" dirty="0">
              <a:solidFill>
                <a:srgbClr val="002664"/>
              </a:solidFill>
            </a:endParaRPr>
          </a:p>
        </p:txBody>
      </p:sp>
      <p:sp>
        <p:nvSpPr>
          <p:cNvPr id="14" name="TextBox 13"/>
          <p:cNvSpPr txBox="1"/>
          <p:nvPr/>
        </p:nvSpPr>
        <p:spPr>
          <a:xfrm>
            <a:off x="331759" y="2152399"/>
            <a:ext cx="4097767" cy="900246"/>
          </a:xfrm>
          <a:prstGeom prst="rect">
            <a:avLst/>
          </a:prstGeom>
          <a:noFill/>
        </p:spPr>
        <p:txBody>
          <a:bodyPr wrap="square" rtlCol="0">
            <a:spAutoFit/>
          </a:bodyPr>
          <a:lstStyle/>
          <a:p>
            <a:pPr algn="ctr" defTabSz="457200"/>
            <a:r>
              <a:rPr lang="en-US" sz="1750" dirty="0" smtClean="0">
                <a:solidFill>
                  <a:srgbClr val="002664"/>
                </a:solidFill>
              </a:rPr>
              <a:t>Through our various impact models, uAspire works at both local and national levels with a wide range of partners.</a:t>
            </a:r>
            <a:endParaRPr lang="en-US" sz="1750" dirty="0">
              <a:solidFill>
                <a:srgbClr val="002664"/>
              </a:solidFill>
            </a:endParaRPr>
          </a:p>
        </p:txBody>
      </p:sp>
      <p:sp>
        <p:nvSpPr>
          <p:cNvPr id="15" name="Rectangle 14"/>
          <p:cNvSpPr/>
          <p:nvPr/>
        </p:nvSpPr>
        <p:spPr>
          <a:xfrm>
            <a:off x="5150793" y="1782417"/>
            <a:ext cx="3197841" cy="461665"/>
          </a:xfrm>
          <a:prstGeom prst="rect">
            <a:avLst/>
          </a:prstGeom>
        </p:spPr>
        <p:txBody>
          <a:bodyPr wrap="square">
            <a:spAutoFit/>
          </a:bodyPr>
          <a:lstStyle/>
          <a:p>
            <a:pPr algn="ctr" defTabSz="457200"/>
            <a:r>
              <a:rPr lang="en-US" sz="2400" b="1" i="1" dirty="0" smtClean="0">
                <a:solidFill>
                  <a:srgbClr val="002664"/>
                </a:solidFill>
              </a:rPr>
              <a:t>Key Funders</a:t>
            </a:r>
            <a:endParaRPr lang="en-US" sz="2400" b="1" i="1" dirty="0">
              <a:solidFill>
                <a:srgbClr val="002664"/>
              </a:solidFill>
            </a:endParaRPr>
          </a:p>
        </p:txBody>
      </p:sp>
      <p:sp>
        <p:nvSpPr>
          <p:cNvPr id="16" name="TextBox 15"/>
          <p:cNvSpPr txBox="1"/>
          <p:nvPr/>
        </p:nvSpPr>
        <p:spPr>
          <a:xfrm>
            <a:off x="4906943" y="2144863"/>
            <a:ext cx="3970313" cy="900246"/>
          </a:xfrm>
          <a:prstGeom prst="rect">
            <a:avLst/>
          </a:prstGeom>
          <a:noFill/>
        </p:spPr>
        <p:txBody>
          <a:bodyPr wrap="square" rtlCol="0">
            <a:spAutoFit/>
          </a:bodyPr>
          <a:lstStyle/>
          <a:p>
            <a:pPr algn="ctr" defTabSz="457200"/>
            <a:r>
              <a:rPr lang="en-US" sz="1750" dirty="0" smtClean="0">
                <a:solidFill>
                  <a:srgbClr val="002664"/>
                </a:solidFill>
              </a:rPr>
              <a:t>uAspire could not achieve the impact that we do without the generous support of a diverse set of funders. </a:t>
            </a:r>
            <a:endParaRPr lang="en-US" sz="1750" dirty="0">
              <a:solidFill>
                <a:srgbClr val="002664"/>
              </a:solidFill>
            </a:endParaRPr>
          </a:p>
        </p:txBody>
      </p:sp>
      <p:pic>
        <p:nvPicPr>
          <p:cNvPr id="17" name="Picture 2" descr="http://carolinacollegeadvisingcorps.unc.edu/wp-content/uploads/2011/04/College-Advising-Corps-New-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34" y="3746143"/>
            <a:ext cx="1709006" cy="943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03" y="3251133"/>
            <a:ext cx="1179263" cy="34186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190" y="3196133"/>
            <a:ext cx="1443128" cy="39686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1" y="4425353"/>
            <a:ext cx="1623134" cy="9119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7823" y="6000236"/>
            <a:ext cx="1414248" cy="60023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01" y="5280054"/>
            <a:ext cx="2305746" cy="54252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7911" y="4648400"/>
            <a:ext cx="1336523" cy="688948"/>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1161" y="4766241"/>
            <a:ext cx="705736" cy="913212"/>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01" y="3703137"/>
            <a:ext cx="1398887" cy="763823"/>
          </a:xfrm>
          <a:prstGeom prst="rect">
            <a:avLst/>
          </a:prstGeom>
        </p:spPr>
      </p:pic>
      <p:pic>
        <p:nvPicPr>
          <p:cNvPr id="26" name="Picture 2" descr="http://www.bostonpublicschools.org/cms/lib07/MA01906464/Centricity/Domain/187/BPS%20Logo%20Focus%20on%20Childre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171" y="5850457"/>
            <a:ext cx="1359928" cy="8044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77823" y="3905066"/>
            <a:ext cx="1166562" cy="56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C:\Users\leahm\Desktop\unnam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1435" y="3111413"/>
            <a:ext cx="675056" cy="6750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2096" y="5904517"/>
            <a:ext cx="1428290" cy="623562"/>
          </a:xfrm>
          <a:prstGeom prst="rect">
            <a:avLst/>
          </a:prstGeom>
        </p:spPr>
      </p:pic>
      <p:pic>
        <p:nvPicPr>
          <p:cNvPr id="30" name="Picture 6" descr="http://www.nunala.org/wp-content/uploads/kresge-logo-stacked-whit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21640" y="4858354"/>
            <a:ext cx="1385927" cy="13859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s://www.maconferenceforwomen.org/wp-content/uploads/2012/11/Crimson_lion_Lavine-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06943" y="3144328"/>
            <a:ext cx="1439850" cy="10078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mms.businesswire.com/media/20141204006445/en/444243/5/MetLife_Foundation_RGB%5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51688" y="4930147"/>
            <a:ext cx="2292312" cy="3499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vsamass.org/images/img/logos/Boston-Foundation-Log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42305" y="4292141"/>
            <a:ext cx="1911078" cy="533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5" descr="http://3.bp.blogspot.com/-AyWQ1ZkK930/UH7pzvS0q2I/AAAAAAAAAAc/W0Nl38B2t1w/s1600/GLF%2Bsm.2c.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85118" y="4597363"/>
            <a:ext cx="2125434" cy="5679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7" descr="http://www.cecleadershipconference.org/wp-content/uploads/2014/07/ecmc.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46793" y="5418977"/>
            <a:ext cx="1009789" cy="4436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3" descr="http://static1.squarespace.com/static/53c6abe9e4b050924635b68f/t/53c6af40e4b0ccb310f3783f/1450288286253/?format=1000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01859" y="5998876"/>
            <a:ext cx="1810510" cy="6297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www.cristoreynetwork.org/uploaded/photos/Enotify/MichaelSusanlog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85118" y="5998876"/>
            <a:ext cx="2252391" cy="5943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8" descr="http://static1.squarespace.com/static/52177617e4b0af0a31392b68/5554b03ce4b0df11752319c2/5554b0ffe4b0565df9f2a283/1431614683335/%28D%29+State+Street+Foundatio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037509" y="2950291"/>
            <a:ext cx="1578406" cy="103203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656559" y="3803335"/>
            <a:ext cx="2311186" cy="400110"/>
          </a:xfrm>
          <a:prstGeom prst="rect">
            <a:avLst/>
          </a:prstGeom>
          <a:noFill/>
        </p:spPr>
        <p:txBody>
          <a:bodyPr wrap="square" rtlCol="0">
            <a:spAutoFit/>
          </a:bodyPr>
          <a:lstStyle/>
          <a:p>
            <a:pPr defTabSz="457200"/>
            <a:r>
              <a:rPr lang="en-US" sz="2000" b="1" dirty="0" smtClean="0">
                <a:solidFill>
                  <a:srgbClr val="002664"/>
                </a:solidFill>
              </a:rPr>
              <a:t>Chirag Foundation</a:t>
            </a:r>
            <a:endParaRPr lang="en-US" sz="2000" b="1" dirty="0">
              <a:solidFill>
                <a:srgbClr val="002664"/>
              </a:solidFill>
            </a:endParaRPr>
          </a:p>
        </p:txBody>
      </p:sp>
      <p:pic>
        <p:nvPicPr>
          <p:cNvPr id="40" name="Picture 2" descr="Citizens Bank Log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72235" y="4011159"/>
            <a:ext cx="1744793" cy="8584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1" descr="http://newsroom.mastercard.com/wp-content/uploads/2015/03/citigrouplogo.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67862" y="5222847"/>
            <a:ext cx="1078988" cy="74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43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1005_usapire_strategicplan_phase5_edit1_backgroundimages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304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457200" y="304800"/>
            <a:ext cx="6553200" cy="877163"/>
          </a:xfrm>
          <a:prstGeom prst="rect">
            <a:avLst/>
          </a:prstGeom>
          <a:noFill/>
        </p:spPr>
        <p:txBody>
          <a:bodyPr wrap="square" rtlCol="0">
            <a:spAutoFit/>
          </a:bodyPr>
          <a:lstStyle/>
          <a:p>
            <a:r>
              <a:rPr lang="en-US" sz="2600" b="1" dirty="0" smtClean="0">
                <a:solidFill>
                  <a:prstClr val="white">
                    <a:lumMod val="95000"/>
                  </a:prstClr>
                </a:solidFill>
              </a:rPr>
              <a:t>Eric Esteves </a:t>
            </a:r>
          </a:p>
          <a:p>
            <a:r>
              <a:rPr lang="en-US" sz="2500" dirty="0" smtClean="0">
                <a:solidFill>
                  <a:prstClr val="white">
                    <a:lumMod val="95000"/>
                  </a:prstClr>
                </a:solidFill>
              </a:rPr>
              <a:t>Social Innovation Fund Director, Success Boston</a:t>
            </a:r>
            <a:endParaRPr lang="en-US" sz="2500" dirty="0">
              <a:solidFill>
                <a:prstClr val="white">
                  <a:lumMod val="95000"/>
                </a:prstClr>
              </a:solidFill>
            </a:endParaRPr>
          </a:p>
        </p:txBody>
      </p:sp>
    </p:spTree>
    <p:extLst>
      <p:ext uri="{BB962C8B-B14F-4D97-AF65-F5344CB8AC3E}">
        <p14:creationId xmlns:p14="http://schemas.microsoft.com/office/powerpoint/2010/main" val="1226223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65" r="22449" b="23616"/>
          <a:stretch/>
        </p:blipFill>
        <p:spPr bwMode="auto">
          <a:xfrm>
            <a:off x="1232027" y="1294727"/>
            <a:ext cx="6285296" cy="542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256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 y="1300900"/>
            <a:ext cx="9610867" cy="540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081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26" name="Picture 2" descr="https://photos.smugmug.com/Success-Boston-Kickoff-2015/i-NVntDcp/0/X2/Success_Boston_Event_2015_306-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00" y="1271694"/>
            <a:ext cx="8114097" cy="541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48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2" descr="Image result for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21360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45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050" name="Picture 2" descr="https://photos.smugmug.com/Success-Boston-Kick-Off-2016/i-RkwLfgX/0/X2/Success_Boston_Photo_Booth_2016__2016-08-25_19-42-44_-X2.jpg"/>
          <p:cNvPicPr>
            <a:picLocks noChangeAspect="1" noChangeArrowheads="1"/>
          </p:cNvPicPr>
          <p:nvPr/>
        </p:nvPicPr>
        <p:blipFill rotWithShape="1">
          <a:blip r:embed="rId3">
            <a:extLst>
              <a:ext uri="{28A0092B-C50C-407E-A947-70E740481C1C}">
                <a14:useLocalDpi xmlns:a14="http://schemas.microsoft.com/office/drawing/2010/main" val="0"/>
              </a:ext>
            </a:extLst>
          </a:blip>
          <a:srcRect l="12316" t="2428" r="15921" b="30749"/>
          <a:stretch/>
        </p:blipFill>
        <p:spPr bwMode="auto">
          <a:xfrm>
            <a:off x="182915" y="1295400"/>
            <a:ext cx="874936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9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3"/>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882589" y="2971800"/>
            <a:ext cx="6858000" cy="938719"/>
          </a:xfrm>
          <a:prstGeom prst="rect">
            <a:avLst/>
          </a:prstGeom>
          <a:noFill/>
        </p:spPr>
        <p:txBody>
          <a:bodyPr wrap="square" rtlCol="0">
            <a:spAutoFit/>
          </a:bodyPr>
          <a:lstStyle/>
          <a:p>
            <a:pPr algn="ctr"/>
            <a:r>
              <a:rPr lang="en-US" sz="5500" b="1" dirty="0" smtClean="0">
                <a:solidFill>
                  <a:prstClr val="black"/>
                </a:solidFill>
              </a:rPr>
              <a:t>Thank You!</a:t>
            </a:r>
          </a:p>
        </p:txBody>
      </p:sp>
    </p:spTree>
    <p:extLst>
      <p:ext uri="{BB962C8B-B14F-4D97-AF65-F5344CB8AC3E}">
        <p14:creationId xmlns:p14="http://schemas.microsoft.com/office/powerpoint/2010/main" val="274941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2043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1321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2511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52400" y="304800"/>
            <a:ext cx="7391400" cy="892552"/>
          </a:xfrm>
          <a:prstGeom prst="rect">
            <a:avLst/>
          </a:prstGeom>
          <a:noFill/>
        </p:spPr>
        <p:txBody>
          <a:bodyPr wrap="square" rtlCol="0">
            <a:spAutoFit/>
          </a:bodyPr>
          <a:lstStyle/>
          <a:p>
            <a:r>
              <a:rPr lang="en-US" sz="2600" b="1" dirty="0" smtClean="0">
                <a:solidFill>
                  <a:schemeClr val="bg1">
                    <a:lumMod val="95000"/>
                  </a:schemeClr>
                </a:solidFill>
              </a:rPr>
              <a:t>Mary Walsh</a:t>
            </a:r>
          </a:p>
          <a:p>
            <a:r>
              <a:rPr lang="en-US" sz="2600" dirty="0" smtClean="0">
                <a:solidFill>
                  <a:schemeClr val="bg1">
                    <a:lumMod val="95000"/>
                  </a:schemeClr>
                </a:solidFill>
              </a:rPr>
              <a:t>Professor, Boston College, City Connects</a:t>
            </a:r>
            <a:endParaRPr lang="en-US" sz="2600" dirty="0">
              <a:solidFill>
                <a:schemeClr val="bg1">
                  <a:lumMod val="95000"/>
                </a:schemeClr>
              </a:solidFill>
            </a:endParaRPr>
          </a:p>
        </p:txBody>
      </p:sp>
    </p:spTree>
    <p:extLst>
      <p:ext uri="{BB962C8B-B14F-4D97-AF65-F5344CB8AC3E}">
        <p14:creationId xmlns:p14="http://schemas.microsoft.com/office/powerpoint/2010/main" val="1237835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a:spLocks noGrp="1"/>
          </p:cNvSpPr>
          <p:nvPr>
            <p:ph type="title"/>
          </p:nvPr>
        </p:nvSpPr>
        <p:spPr>
          <a:xfrm>
            <a:off x="457200" y="1011598"/>
            <a:ext cx="8229600" cy="1143000"/>
          </a:xfrm>
        </p:spPr>
        <p:txBody>
          <a:bodyPr>
            <a:normAutofit/>
          </a:bodyPr>
          <a:lstStyle/>
          <a:p>
            <a:r>
              <a:rPr lang="en-US" dirty="0" smtClean="0"/>
              <a:t>City Connects</a:t>
            </a:r>
            <a:endParaRPr lang="en-US" sz="4000" dirty="0"/>
          </a:p>
        </p:txBody>
      </p:sp>
      <p:sp>
        <p:nvSpPr>
          <p:cNvPr id="10" name="Content Placeholder 6"/>
          <p:cNvSpPr>
            <a:spLocks noGrp="1"/>
          </p:cNvSpPr>
          <p:nvPr>
            <p:ph idx="1"/>
          </p:nvPr>
        </p:nvSpPr>
        <p:spPr>
          <a:xfrm>
            <a:off x="4645699" y="3044978"/>
            <a:ext cx="4100369" cy="3821132"/>
          </a:xfrm>
        </p:spPr>
        <p:txBody>
          <a:bodyPr>
            <a:normAutofit lnSpcReduction="10000"/>
          </a:bodyPr>
          <a:lstStyle/>
          <a:p>
            <a:r>
              <a:rPr lang="en-US" dirty="0" smtClean="0"/>
              <a:t>Personalized</a:t>
            </a:r>
          </a:p>
          <a:p>
            <a:r>
              <a:rPr lang="en-US" dirty="0" smtClean="0"/>
              <a:t>Multiple </a:t>
            </a:r>
            <a:r>
              <a:rPr lang="en-US" dirty="0"/>
              <a:t>d</a:t>
            </a:r>
            <a:r>
              <a:rPr lang="en-US" dirty="0" smtClean="0"/>
              <a:t>omains</a:t>
            </a:r>
          </a:p>
          <a:p>
            <a:r>
              <a:rPr lang="en-US" dirty="0" smtClean="0"/>
              <a:t>Strengths and needs</a:t>
            </a:r>
          </a:p>
          <a:p>
            <a:r>
              <a:rPr lang="en-US" dirty="0" smtClean="0"/>
              <a:t>Systemic</a:t>
            </a:r>
          </a:p>
          <a:p>
            <a:r>
              <a:rPr lang="en-US" dirty="0" smtClean="0"/>
              <a:t>Engaged</a:t>
            </a:r>
          </a:p>
          <a:p>
            <a:r>
              <a:rPr lang="en-US" dirty="0" smtClean="0"/>
              <a:t>School and community</a:t>
            </a:r>
            <a:endParaRPr lang="en-US" dirty="0"/>
          </a:p>
        </p:txBody>
      </p:sp>
      <p:pic>
        <p:nvPicPr>
          <p:cNvPr id="11" name="Picture 10" descr="Brain Network-01.png"/>
          <p:cNvPicPr>
            <a:picLocks noChangeAspect="1"/>
          </p:cNvPicPr>
          <p:nvPr/>
        </p:nvPicPr>
        <p:blipFill rotWithShape="1">
          <a:blip r:embed="rId3">
            <a:extLst>
              <a:ext uri="{28A0092B-C50C-407E-A947-70E740481C1C}">
                <a14:useLocalDpi xmlns:a14="http://schemas.microsoft.com/office/drawing/2010/main" val="0"/>
              </a:ext>
            </a:extLst>
          </a:blip>
          <a:srcRect b="5724"/>
          <a:stretch/>
        </p:blipFill>
        <p:spPr>
          <a:xfrm>
            <a:off x="477163" y="3126617"/>
            <a:ext cx="3895268" cy="3578983"/>
          </a:xfrm>
          <a:prstGeom prst="rect">
            <a:avLst/>
          </a:prstGeom>
        </p:spPr>
      </p:pic>
      <p:sp>
        <p:nvSpPr>
          <p:cNvPr id="12" name="TextBox 11"/>
          <p:cNvSpPr txBox="1"/>
          <p:nvPr/>
        </p:nvSpPr>
        <p:spPr>
          <a:xfrm>
            <a:off x="539973" y="2042403"/>
            <a:ext cx="3832458" cy="1077218"/>
          </a:xfrm>
          <a:prstGeom prst="rect">
            <a:avLst/>
          </a:prstGeom>
          <a:noFill/>
        </p:spPr>
        <p:txBody>
          <a:bodyPr wrap="square" rtlCol="0">
            <a:spAutoFit/>
          </a:bodyPr>
          <a:lstStyle/>
          <a:p>
            <a:pPr algn="ctr" defTabSz="457200"/>
            <a:r>
              <a:rPr lang="en-US" sz="3200" u="sng" dirty="0" smtClean="0">
                <a:solidFill>
                  <a:prstClr val="black"/>
                </a:solidFill>
                <a:latin typeface="Helvetica Neue"/>
                <a:cs typeface="Helvetica Neue"/>
              </a:rPr>
              <a:t>Developmental</a:t>
            </a:r>
            <a:br>
              <a:rPr lang="en-US" sz="3200" u="sng" dirty="0" smtClean="0">
                <a:solidFill>
                  <a:prstClr val="black"/>
                </a:solidFill>
                <a:latin typeface="Helvetica Neue"/>
                <a:cs typeface="Helvetica Neue"/>
              </a:rPr>
            </a:br>
            <a:r>
              <a:rPr lang="en-US" sz="3200" u="sng" dirty="0" smtClean="0">
                <a:solidFill>
                  <a:prstClr val="black"/>
                </a:solidFill>
                <a:latin typeface="Helvetica Neue"/>
                <a:cs typeface="Helvetica Neue"/>
              </a:rPr>
              <a:t>Science</a:t>
            </a:r>
            <a:endParaRPr lang="en-US" sz="3200" u="sng" dirty="0">
              <a:solidFill>
                <a:prstClr val="black"/>
              </a:solidFill>
              <a:latin typeface="Helvetica Neue"/>
              <a:cs typeface="Helvetica Neue"/>
            </a:endParaRPr>
          </a:p>
        </p:txBody>
      </p:sp>
      <p:sp>
        <p:nvSpPr>
          <p:cNvPr id="13" name="TextBox 12"/>
          <p:cNvSpPr txBox="1"/>
          <p:nvPr/>
        </p:nvSpPr>
        <p:spPr>
          <a:xfrm>
            <a:off x="4458828" y="2199086"/>
            <a:ext cx="4001628" cy="584776"/>
          </a:xfrm>
          <a:prstGeom prst="rect">
            <a:avLst/>
          </a:prstGeom>
          <a:noFill/>
        </p:spPr>
        <p:txBody>
          <a:bodyPr wrap="square" rtlCol="0">
            <a:spAutoFit/>
          </a:bodyPr>
          <a:lstStyle/>
          <a:p>
            <a:pPr algn="ctr" defTabSz="457200"/>
            <a:r>
              <a:rPr lang="en-US" sz="3200" u="sng" dirty="0" smtClean="0">
                <a:solidFill>
                  <a:prstClr val="black"/>
                </a:solidFill>
                <a:latin typeface="Helvetica Neue"/>
                <a:cs typeface="Helvetica Neue"/>
              </a:rPr>
              <a:t>Intervention</a:t>
            </a:r>
            <a:endParaRPr lang="en-US" sz="2800" u="sng" dirty="0">
              <a:solidFill>
                <a:prstClr val="black"/>
              </a:solidFill>
              <a:latin typeface="Helvetica Neue"/>
              <a:cs typeface="Helvetica Neue"/>
            </a:endParaRPr>
          </a:p>
        </p:txBody>
      </p:sp>
      <p:sp>
        <p:nvSpPr>
          <p:cNvPr id="14" name="Right Arrow 13"/>
          <p:cNvSpPr/>
          <p:nvPr/>
        </p:nvSpPr>
        <p:spPr>
          <a:xfrm>
            <a:off x="4164913" y="2333531"/>
            <a:ext cx="961572" cy="550117"/>
          </a:xfrm>
          <a:prstGeom prst="rightArrow">
            <a:avLst/>
          </a:prstGeom>
          <a:solidFill>
            <a:srgbClr val="95173D"/>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503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Title 1"/>
          <p:cNvSpPr>
            <a:spLocks noGrp="1"/>
          </p:cNvSpPr>
          <p:nvPr>
            <p:ph type="title"/>
          </p:nvPr>
        </p:nvSpPr>
        <p:spPr>
          <a:xfrm>
            <a:off x="457200" y="1411232"/>
            <a:ext cx="8229600" cy="1143000"/>
          </a:xfrm>
        </p:spPr>
        <p:txBody>
          <a:bodyPr>
            <a:normAutofit fontScale="90000"/>
          </a:bodyPr>
          <a:lstStyle/>
          <a:p>
            <a:r>
              <a:rPr lang="en-US" dirty="0" smtClean="0"/>
              <a:t>The right service to the right child at the right time</a:t>
            </a:r>
            <a:endParaRPr lang="en-US" sz="3600" dirty="0"/>
          </a:p>
        </p:txBody>
      </p:sp>
      <p:pic>
        <p:nvPicPr>
          <p:cNvPr id="16" name="Picture 15" descr="CC Process Final - SH EDITS new colors2.png"/>
          <p:cNvPicPr>
            <a:picLocks noChangeAspect="1"/>
          </p:cNvPicPr>
          <p:nvPr/>
        </p:nvPicPr>
        <p:blipFill rotWithShape="1">
          <a:blip r:embed="rId3" cstate="print">
            <a:extLst>
              <a:ext uri="{28A0092B-C50C-407E-A947-70E740481C1C}">
                <a14:useLocalDpi xmlns:a14="http://schemas.microsoft.com/office/drawing/2010/main" val="0"/>
              </a:ext>
            </a:extLst>
          </a:blip>
          <a:srcRect t="24703"/>
          <a:stretch/>
        </p:blipFill>
        <p:spPr>
          <a:xfrm>
            <a:off x="863600" y="2475832"/>
            <a:ext cx="7394448" cy="4229768"/>
          </a:xfrm>
          <a:prstGeom prst="rect">
            <a:avLst/>
          </a:prstGeom>
        </p:spPr>
      </p:pic>
    </p:spTree>
    <p:extLst>
      <p:ext uri="{BB962C8B-B14F-4D97-AF65-F5344CB8AC3E}">
        <p14:creationId xmlns:p14="http://schemas.microsoft.com/office/powerpoint/2010/main" val="6779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itablegivlogo_rgb.jpg"/>
          <p:cNvPicPr>
            <a:picLocks noChangeAspect="1"/>
          </p:cNvPicPr>
          <p:nvPr/>
        </p:nvPicPr>
        <p:blipFill>
          <a:blip r:embed="rId2"/>
          <a:stretch>
            <a:fillRect/>
          </a:stretch>
        </p:blipFill>
        <p:spPr>
          <a:xfrm>
            <a:off x="135468" y="4020"/>
            <a:ext cx="5233238" cy="1308310"/>
          </a:xfrm>
          <a:prstGeom prst="rect">
            <a:avLst/>
          </a:prstGeom>
        </p:spPr>
      </p:pic>
      <p:sp>
        <p:nvSpPr>
          <p:cNvPr id="5" name="Rectangle 4"/>
          <p:cNvSpPr/>
          <p:nvPr/>
        </p:nvSpPr>
        <p:spPr>
          <a:xfrm>
            <a:off x="0" y="11430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12022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6705600"/>
            <a:ext cx="9144000" cy="9313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6764867"/>
            <a:ext cx="9144000" cy="931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2"/>
          <p:cNvSpPr>
            <a:spLocks noGrp="1"/>
          </p:cNvSpPr>
          <p:nvPr>
            <p:ph type="title"/>
          </p:nvPr>
        </p:nvSpPr>
        <p:spPr>
          <a:xfrm>
            <a:off x="457200" y="1058638"/>
            <a:ext cx="8229600" cy="1143000"/>
          </a:xfrm>
        </p:spPr>
        <p:txBody>
          <a:bodyPr>
            <a:normAutofit/>
          </a:bodyPr>
          <a:lstStyle/>
          <a:p>
            <a:r>
              <a:rPr lang="en-US" dirty="0" smtClean="0"/>
              <a:t>City Connects Makes a Difference</a:t>
            </a:r>
            <a:endParaRPr lang="en-US" dirty="0"/>
          </a:p>
        </p:txBody>
      </p:sp>
      <p:sp>
        <p:nvSpPr>
          <p:cNvPr id="10" name="Content Placeholder 4"/>
          <p:cNvSpPr>
            <a:spLocks noGrp="1"/>
          </p:cNvSpPr>
          <p:nvPr>
            <p:ph idx="1"/>
          </p:nvPr>
        </p:nvSpPr>
        <p:spPr>
          <a:xfrm>
            <a:off x="457200" y="2155600"/>
            <a:ext cx="8229600" cy="5105400"/>
          </a:xfrm>
        </p:spPr>
        <p:txBody>
          <a:bodyPr>
            <a:noAutofit/>
          </a:bodyPr>
          <a:lstStyle/>
          <a:p>
            <a:pPr marL="0" indent="0">
              <a:buNone/>
            </a:pPr>
            <a:r>
              <a:rPr lang="en-US" sz="2800" dirty="0" smtClean="0"/>
              <a:t>Outcomes for Students in Elementary School</a:t>
            </a:r>
          </a:p>
          <a:p>
            <a:pPr marL="687388"/>
            <a:r>
              <a:rPr lang="en-US" sz="2000" dirty="0"/>
              <a:t>h</a:t>
            </a:r>
            <a:r>
              <a:rPr lang="en-US" sz="2000" dirty="0" smtClean="0"/>
              <a:t>igher </a:t>
            </a:r>
            <a:r>
              <a:rPr lang="en-US" sz="2000" dirty="0"/>
              <a:t>standardized test scores in reading and math </a:t>
            </a:r>
            <a:endParaRPr lang="en-US" sz="2000" dirty="0" smtClean="0"/>
          </a:p>
          <a:p>
            <a:pPr marL="688975" indent="-344488"/>
            <a:r>
              <a:rPr lang="en-US" sz="2000" dirty="0" smtClean="0"/>
              <a:t>higher test scores on reading and math for immigrant students</a:t>
            </a:r>
            <a:br>
              <a:rPr lang="en-US" sz="2000" dirty="0" smtClean="0"/>
            </a:br>
            <a:endParaRPr lang="en-US" sz="1050" dirty="0" smtClean="0"/>
          </a:p>
          <a:p>
            <a:pPr marL="0" indent="0">
              <a:spcBef>
                <a:spcPts val="600"/>
              </a:spcBef>
              <a:buNone/>
            </a:pPr>
            <a:r>
              <a:rPr lang="en-US" sz="2800" dirty="0" smtClean="0"/>
              <a:t>After </a:t>
            </a:r>
            <a:r>
              <a:rPr lang="en-US" sz="2800" dirty="0"/>
              <a:t>students leave City Connects</a:t>
            </a:r>
          </a:p>
          <a:p>
            <a:pPr marL="687388" lvl="0"/>
            <a:r>
              <a:rPr lang="en-US" sz="2000" dirty="0"/>
              <a:t>h</a:t>
            </a:r>
            <a:r>
              <a:rPr lang="en-US" sz="2000" dirty="0" smtClean="0"/>
              <a:t>igher scores on statewide </a:t>
            </a:r>
            <a:r>
              <a:rPr lang="en-US" sz="2000" dirty="0"/>
              <a:t>math and English language arts tests </a:t>
            </a:r>
            <a:r>
              <a:rPr lang="en-US" sz="2000" dirty="0" smtClean="0"/>
              <a:t>in middle school</a:t>
            </a:r>
            <a:endParaRPr lang="en-US" sz="2000" dirty="0"/>
          </a:p>
          <a:p>
            <a:pPr marL="687388" lvl="0"/>
            <a:r>
              <a:rPr lang="en-US" sz="2000" dirty="0" smtClean="0"/>
              <a:t>lower </a:t>
            </a:r>
            <a:r>
              <a:rPr lang="en-US" sz="2000" dirty="0"/>
              <a:t>rates of retention in </a:t>
            </a:r>
            <a:r>
              <a:rPr lang="en-US" sz="2000" dirty="0" smtClean="0"/>
              <a:t>grade and chronic absenteeism</a:t>
            </a:r>
            <a:endParaRPr lang="en-US" sz="2000" dirty="0"/>
          </a:p>
          <a:p>
            <a:pPr marL="687388" lvl="0"/>
            <a:r>
              <a:rPr lang="en-US" sz="2000" dirty="0" smtClean="0"/>
              <a:t>half the probability of school dropout</a:t>
            </a:r>
            <a:br>
              <a:rPr lang="en-US" sz="2000" dirty="0" smtClean="0"/>
            </a:br>
            <a:endParaRPr lang="en-US" sz="2000" dirty="0"/>
          </a:p>
          <a:p>
            <a:pPr marL="0" indent="0">
              <a:buNone/>
            </a:pPr>
            <a:r>
              <a:rPr lang="en-US" sz="2800" dirty="0" smtClean="0"/>
              <a:t>Economic analysis (Columbia University)</a:t>
            </a:r>
          </a:p>
          <a:p>
            <a:pPr marL="688975" indent="-344488"/>
            <a:r>
              <a:rPr lang="en-US" sz="2000" dirty="0" smtClean="0"/>
              <a:t>City Connects returns $11 in societal benefits for every dollar invested</a:t>
            </a:r>
            <a:endParaRPr lang="en-US" sz="2000" dirty="0"/>
          </a:p>
        </p:txBody>
      </p:sp>
    </p:spTree>
    <p:extLst>
      <p:ext uri="{BB962C8B-B14F-4D97-AF65-F5344CB8AC3E}">
        <p14:creationId xmlns:p14="http://schemas.microsoft.com/office/powerpoint/2010/main" val="85563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TotalTime>
  <Words>533</Words>
  <Application>Microsoft Office PowerPoint</Application>
  <PresentationFormat>On-screen Show (4:3)</PresentationFormat>
  <Paragraphs>90</Paragraphs>
  <Slides>28</Slides>
  <Notes>2</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Office Theme</vt:lpstr>
      <vt:lpstr>1_Office Theme</vt:lpstr>
      <vt:lpstr>2_Office Theme</vt:lpstr>
      <vt:lpstr>4_Office Theme</vt:lpstr>
      <vt:lpstr>5_Office Theme</vt:lpstr>
      <vt:lpstr>6_Office Theme</vt:lpstr>
      <vt:lpstr>7_Office Theme</vt:lpstr>
      <vt:lpstr>8_Office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City Connects</vt:lpstr>
      <vt:lpstr>The right service to the right child at the right time</vt:lpstr>
      <vt:lpstr>City Connects Makes a Difference</vt:lpstr>
      <vt:lpstr>PowerPoint Presentation</vt:lpstr>
      <vt:lpstr>What We Know</vt:lpstr>
      <vt:lpstr>Scholar Athletes  Overview</vt:lpstr>
      <vt:lpstr>PowerPoint Presentation</vt:lpstr>
      <vt:lpstr>Building our Young People: Non-Academic Supports</vt:lpstr>
      <vt:lpstr>Thank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Yully Cha</dc:creator>
  <cp:lastModifiedBy>Unified 3 Desktop</cp:lastModifiedBy>
  <cp:revision>21</cp:revision>
  <dcterms:created xsi:type="dcterms:W3CDTF">2016-10-07T23:58:26Z</dcterms:created>
  <dcterms:modified xsi:type="dcterms:W3CDTF">2016-10-17T21:45:55Z</dcterms:modified>
</cp:coreProperties>
</file>