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42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F22F-C683-41E3-80CC-46ED89AD17B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8114-ACAE-4998-9292-0CBA3571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23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F22F-C683-41E3-80CC-46ED89AD17B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8114-ACAE-4998-9292-0CBA3571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2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F22F-C683-41E3-80CC-46ED89AD17B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8114-ACAE-4998-9292-0CBA3571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F22F-C683-41E3-80CC-46ED89AD17B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8114-ACAE-4998-9292-0CBA3571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6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F22F-C683-41E3-80CC-46ED89AD17B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8114-ACAE-4998-9292-0CBA3571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70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F22F-C683-41E3-80CC-46ED89AD17B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8114-ACAE-4998-9292-0CBA3571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36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F22F-C683-41E3-80CC-46ED89AD17B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8114-ACAE-4998-9292-0CBA3571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46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F22F-C683-41E3-80CC-46ED89AD17B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8114-ACAE-4998-9292-0CBA3571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6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F22F-C683-41E3-80CC-46ED89AD17B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8114-ACAE-4998-9292-0CBA3571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8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F22F-C683-41E3-80CC-46ED89AD17B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8114-ACAE-4998-9292-0CBA3571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4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F22F-C683-41E3-80CC-46ED89AD17B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8114-ACAE-4998-9292-0CBA3571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84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3F22F-C683-41E3-80CC-46ED89AD17B5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68114-ACAE-4998-9292-0CBA3571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0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7957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cap="small" dirty="0" smtClean="0"/>
              <a:t>The Idea to Impact Gap:</a:t>
            </a:r>
            <a:br>
              <a:rPr lang="en-US" cap="small" dirty="0" smtClean="0"/>
            </a:br>
            <a:r>
              <a:rPr lang="en-US" cap="small" dirty="0" smtClean="0"/>
              <a:t>Creative Solutions for Funding </a:t>
            </a:r>
            <a:br>
              <a:rPr lang="en-US" cap="small" dirty="0" smtClean="0"/>
            </a:br>
            <a:r>
              <a:rPr lang="en-US" cap="small" dirty="0" smtClean="0"/>
              <a:t>Science-Based Startups</a:t>
            </a:r>
            <a:endParaRPr lang="en-US" cap="small" dirty="0"/>
          </a:p>
        </p:txBody>
      </p:sp>
      <p:sp>
        <p:nvSpPr>
          <p:cNvPr id="9" name="TextBox 8"/>
          <p:cNvSpPr txBox="1"/>
          <p:nvPr/>
        </p:nvSpPr>
        <p:spPr>
          <a:xfrm>
            <a:off x="2362200" y="4724400"/>
            <a:ext cx="198120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Sarah Kearney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Founder and </a:t>
            </a:r>
            <a:br>
              <a:rPr lang="en-US" dirty="0" smtClean="0"/>
            </a:br>
            <a:r>
              <a:rPr lang="en-US" dirty="0" smtClean="0"/>
              <a:t>Executive Director</a:t>
            </a:r>
            <a:br>
              <a:rPr lang="en-US" dirty="0" smtClean="0"/>
            </a:br>
            <a:r>
              <a:rPr lang="en-US" dirty="0" smtClean="0"/>
              <a:t>Prime Coalition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4865934"/>
            <a:ext cx="1981200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Mark Chandler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Managing Director</a:t>
            </a:r>
            <a:br>
              <a:rPr lang="en-US" dirty="0" smtClean="0"/>
            </a:br>
            <a:r>
              <a:rPr lang="en-US" dirty="0" smtClean="0"/>
              <a:t>Upstream Partners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4724400"/>
            <a:ext cx="198120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Daniel Goldman</a:t>
            </a:r>
            <a:br>
              <a:rPr lang="en-US" b="1" dirty="0" smtClean="0"/>
            </a:br>
            <a:r>
              <a:rPr lang="en-US" dirty="0" smtClean="0"/>
              <a:t>Managing Director</a:t>
            </a:r>
            <a:br>
              <a:rPr lang="en-US" dirty="0" smtClean="0"/>
            </a:br>
            <a:r>
              <a:rPr lang="en-US" dirty="0" smtClean="0"/>
              <a:t>Clean Energy</a:t>
            </a:r>
            <a:br>
              <a:rPr lang="en-US" dirty="0" smtClean="0"/>
            </a:br>
            <a:r>
              <a:rPr lang="en-US" dirty="0" smtClean="0"/>
              <a:t>Venture Group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4876800"/>
            <a:ext cx="1981200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Susan Galli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Partner</a:t>
            </a:r>
            <a:br>
              <a:rPr lang="en-US" dirty="0" smtClean="0"/>
            </a:br>
            <a:r>
              <a:rPr lang="en-US" dirty="0" smtClean="0"/>
              <a:t>Ropes &amp; Gray LLP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52800" y="4114800"/>
            <a:ext cx="2590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October 20,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880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6400800"/>
            <a:ext cx="8305800" cy="838200"/>
          </a:xfrm>
        </p:spPr>
        <p:txBody>
          <a:bodyPr>
            <a:normAutofit/>
          </a:bodyPr>
          <a:lstStyle/>
          <a:p>
            <a:pPr algn="l"/>
            <a:r>
              <a:rPr lang="en-US" sz="1200" dirty="0" smtClean="0"/>
              <a:t>*Variations include:  foundation/company co-fund research at institution; collaboration among foundation, NIH, company, AMCs</a:t>
            </a:r>
          </a:p>
          <a:p>
            <a:pPr algn="l"/>
            <a:r>
              <a:rPr lang="en-US" sz="1200" dirty="0" smtClean="0"/>
              <a:t>©Ropes &amp; Gray LLP 2016.  All rights reserved.</a:t>
            </a:r>
            <a:endParaRPr lang="en-US" sz="1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762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u="sng" dirty="0" smtClean="0"/>
          </a:p>
          <a:p>
            <a:r>
              <a:rPr lang="en-US" sz="9600" u="sng" dirty="0" smtClean="0"/>
              <a:t>Venture Philanthropy Matrix</a:t>
            </a:r>
            <a:br>
              <a:rPr lang="en-US" sz="9600" u="sng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966807"/>
              </p:ext>
            </p:extLst>
          </p:nvPr>
        </p:nvGraphicFramePr>
        <p:xfrm>
          <a:off x="381000" y="579120"/>
          <a:ext cx="8458200" cy="57454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743200"/>
                <a:gridCol w="3048000"/>
                <a:gridCol w="2667000"/>
              </a:tblGrid>
              <a:tr h="289561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</a:rPr>
                        <a:t> </a:t>
                      </a:r>
                      <a:endParaRPr lang="en-US" sz="1100" i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0581" marR="2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u="sng" dirty="0">
                          <a:effectLst/>
                        </a:rPr>
                        <a:t>Funding </a:t>
                      </a:r>
                      <a:r>
                        <a:rPr lang="en-US" sz="1600" b="1" i="1" u="sng" dirty="0" smtClean="0">
                          <a:effectLst/>
                        </a:rPr>
                        <a:t>Entity</a:t>
                      </a:r>
                      <a:endParaRPr lang="en-US" sz="1600" b="1" i="1" dirty="0">
                        <a:effectLst/>
                      </a:endParaRP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0581" marR="2058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0976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u="sng" dirty="0">
                          <a:effectLst/>
                        </a:rPr>
                        <a:t>Research Entity</a:t>
                      </a:r>
                      <a:endParaRPr lang="en-US" sz="1600" b="1" i="1" u="sng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0581" marR="2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501(c)(3) organization (public charity </a:t>
                      </a:r>
                      <a:r>
                        <a:rPr lang="en-US" sz="1400" b="1" dirty="0" smtClean="0">
                          <a:effectLst/>
                        </a:rPr>
                        <a:t>or</a:t>
                      </a:r>
                      <a:br>
                        <a:rPr lang="en-US" sz="1400" b="1" dirty="0" smtClean="0">
                          <a:effectLst/>
                        </a:rPr>
                      </a:br>
                      <a:r>
                        <a:rPr lang="en-US" sz="1400" b="1" dirty="0" smtClean="0">
                          <a:effectLst/>
                        </a:rPr>
                        <a:t>private </a:t>
                      </a:r>
                      <a:r>
                        <a:rPr lang="en-US" sz="1400" b="1" dirty="0">
                          <a:effectLst/>
                        </a:rPr>
                        <a:t>foundation)</a:t>
                      </a:r>
                      <a:endParaRPr lang="en-US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0581" marR="2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effectLst/>
                        </a:rPr>
                        <a:t>Not</a:t>
                      </a:r>
                      <a:r>
                        <a:rPr lang="en-US" sz="1400" b="1" dirty="0">
                          <a:effectLst/>
                        </a:rPr>
                        <a:t> a (501 (c)(3) organization </a:t>
                      </a: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0581" marR="2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49142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u="none" dirty="0">
                          <a:effectLst/>
                        </a:rPr>
                        <a:t>Non-profit research institution</a:t>
                      </a:r>
                      <a:endParaRPr lang="en-US" sz="1400" b="1" i="1" u="none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0581" marR="2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❶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Operational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lvl="0" indent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Symbol"/>
                        <a:buNone/>
                      </a:pPr>
                      <a:r>
                        <a:rPr lang="en-US" sz="1200" u="none" strike="noStrike" dirty="0" smtClean="0">
                          <a:effectLst/>
                        </a:rPr>
                        <a:t>     Research </a:t>
                      </a:r>
                      <a:r>
                        <a:rPr lang="en-US" sz="1200" u="none" strike="noStrike" dirty="0">
                          <a:effectLst/>
                        </a:rPr>
                        <a:t>oversight</a:t>
                      </a:r>
                    </a:p>
                    <a:p>
                      <a:pPr marL="628650" marR="0" lvl="1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effectLst/>
                        </a:rPr>
                        <a:t>Joint </a:t>
                      </a:r>
                      <a:r>
                        <a:rPr lang="en-US" sz="1200" dirty="0">
                          <a:effectLst/>
                        </a:rPr>
                        <a:t>research committees</a:t>
                      </a:r>
                    </a:p>
                    <a:p>
                      <a:pPr marL="628650" marR="0" lvl="1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effectLst/>
                        </a:rPr>
                        <a:t>Agreed</a:t>
                      </a:r>
                      <a:r>
                        <a:rPr lang="en-US" sz="1200" dirty="0">
                          <a:effectLst/>
                        </a:rPr>
                        <a:t> research plan and budget (translational vs. basic)</a:t>
                      </a:r>
                    </a:p>
                    <a:p>
                      <a:pPr marL="628650" marR="0" lvl="1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effectLst/>
                        </a:rPr>
                        <a:t>Co-contribution</a:t>
                      </a:r>
                      <a:r>
                        <a:rPr lang="en-US" sz="1200" dirty="0">
                          <a:effectLst/>
                        </a:rPr>
                        <a:t> to research </a:t>
                      </a:r>
                    </a:p>
                    <a:p>
                      <a:pPr marL="0" marR="0" lvl="0" indent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Symbol"/>
                        <a:buNone/>
                      </a:pPr>
                      <a:r>
                        <a:rPr lang="en-US" sz="1200" u="none" strike="noStrike" dirty="0" smtClean="0">
                          <a:effectLst/>
                        </a:rPr>
                        <a:t>     Success payments</a:t>
                      </a:r>
                      <a:endParaRPr lang="en-US" sz="1200" u="none" strike="noStrike" dirty="0">
                        <a:effectLst/>
                      </a:endParaRPr>
                    </a:p>
                    <a:p>
                      <a:pPr marL="628650" marR="0" lvl="1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Milestones</a:t>
                      </a:r>
                    </a:p>
                    <a:p>
                      <a:pPr marL="628650" marR="0" lvl="1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>
                          <a:effectLst/>
                        </a:rPr>
                        <a:t>Tranched</a:t>
                      </a:r>
                      <a:r>
                        <a:rPr lang="en-US" sz="1200" dirty="0">
                          <a:effectLst/>
                        </a:rPr>
                        <a:t> investments</a:t>
                      </a:r>
                    </a:p>
                    <a:p>
                      <a:pPr marL="0" marR="0" lvl="0" indent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Symbol"/>
                        <a:buNone/>
                      </a:pPr>
                      <a:r>
                        <a:rPr lang="en-US" sz="1200" u="none" strike="noStrike" dirty="0" smtClean="0">
                          <a:effectLst/>
                        </a:rPr>
                        <a:t>     Accountability</a:t>
                      </a:r>
                      <a:endParaRPr lang="en-US" sz="1200" u="none" strike="noStrike" dirty="0">
                        <a:effectLst/>
                      </a:endParaRPr>
                    </a:p>
                    <a:p>
                      <a:pPr marL="628650" marR="0" lvl="1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Involvement in licensing/ commercialization</a:t>
                      </a:r>
                    </a:p>
                    <a:p>
                      <a:pPr marL="628650" marR="0" lvl="1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Diligence/march-in</a:t>
                      </a:r>
                    </a:p>
                    <a:p>
                      <a:pPr marL="628650" marR="0" lvl="1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Grant back</a:t>
                      </a:r>
                    </a:p>
                    <a:p>
                      <a:pPr marL="0" marR="0" lvl="0" indent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Symbol"/>
                        <a:buNone/>
                      </a:pPr>
                      <a:r>
                        <a:rPr lang="en-US" sz="1200" u="none" strike="noStrike" dirty="0" smtClean="0">
                          <a:effectLst/>
                        </a:rPr>
                        <a:t>     Revenue-sharing</a:t>
                      </a:r>
                      <a:endParaRPr lang="en-US" sz="1200" u="none" strike="noStrike" dirty="0">
                        <a:effectLst/>
                      </a:endParaRPr>
                    </a:p>
                    <a:p>
                      <a:pPr marL="628650" marR="0" lvl="1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Grant multiples</a:t>
                      </a:r>
                    </a:p>
                    <a:p>
                      <a:pPr marL="628650" marR="0" lvl="1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Royalties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0581" marR="2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❸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     Operational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     Tax</a:t>
                      </a:r>
                      <a:endParaRPr lang="en-US" sz="1200" dirty="0">
                        <a:effectLst/>
                      </a:endParaRPr>
                    </a:p>
                    <a:p>
                      <a:pPr marL="628650" marR="0" lvl="1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Private benefit</a:t>
                      </a:r>
                    </a:p>
                    <a:p>
                      <a:pPr marL="628650" marR="0" lvl="1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Private </a:t>
                      </a:r>
                      <a:r>
                        <a:rPr lang="en-US" sz="1200" dirty="0" smtClean="0">
                          <a:effectLst/>
                        </a:rPr>
                        <a:t>inurement</a:t>
                      </a:r>
                      <a:endParaRPr lang="en-US" sz="1200" dirty="0">
                        <a:effectLst/>
                      </a:endParaRPr>
                    </a:p>
                    <a:p>
                      <a:pPr marL="628650" marR="0" lvl="1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Intermediate sanctions</a:t>
                      </a:r>
                    </a:p>
                    <a:p>
                      <a:pPr marL="628650" marR="0" lvl="1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Private use 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dirty="0" smtClean="0">
                          <a:effectLst/>
                        </a:rPr>
                        <a:t>     Bayh-Dole </a:t>
                      </a:r>
                      <a:r>
                        <a:rPr lang="en-US" sz="1200" dirty="0">
                          <a:effectLst/>
                        </a:rPr>
                        <a:t>(if research also </a:t>
                      </a:r>
                      <a:r>
                        <a:rPr lang="en-US" sz="1200" dirty="0" smtClean="0">
                          <a:effectLst/>
                        </a:rPr>
                        <a:t/>
                      </a:r>
                      <a:br>
                        <a:rPr lang="en-US" sz="1200" dirty="0" smtClean="0">
                          <a:effectLst/>
                        </a:rPr>
                      </a:br>
                      <a:r>
                        <a:rPr lang="en-US" sz="1200" dirty="0" smtClean="0">
                          <a:effectLst/>
                        </a:rPr>
                        <a:t>     government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funded)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dirty="0" smtClean="0">
                          <a:effectLst/>
                        </a:rPr>
                        <a:t>     Securities </a:t>
                      </a:r>
                      <a:endParaRPr lang="en-US" sz="1200" dirty="0">
                        <a:effectLst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0581" marR="2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u="none" dirty="0">
                          <a:effectLst/>
                        </a:rPr>
                        <a:t>Company</a:t>
                      </a:r>
                      <a:endParaRPr lang="en-US" sz="1400" b="1" i="1" u="none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0581" marR="2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❷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     Operational 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     Tax</a:t>
                      </a:r>
                      <a:r>
                        <a:rPr lang="en-US" sz="1200" dirty="0">
                          <a:effectLst/>
                        </a:rPr>
                        <a:t>:</a:t>
                      </a:r>
                    </a:p>
                    <a:p>
                      <a:pPr marL="628650" marR="0" lvl="1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Program-related investment</a:t>
                      </a:r>
                    </a:p>
                    <a:p>
                      <a:pPr marL="628650" marR="0" lvl="1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Mission-related investment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     Securities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0581" marR="2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❹</a:t>
                      </a:r>
                    </a:p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     Commercial </a:t>
                      </a:r>
                      <a:r>
                        <a:rPr lang="en-US" sz="1200" dirty="0">
                          <a:effectLst/>
                        </a:rPr>
                        <a:t>transaction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0581" marR="2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pattFill prst="wdUpDiag">
                      <a:fgClr>
                        <a:schemeClr val="bg1">
                          <a:lumMod val="95000"/>
                        </a:schemeClr>
                      </a:fgClr>
                      <a:bgClr>
                        <a:schemeClr val="bg1">
                          <a:lumMod val="75000"/>
                        </a:schemeClr>
                      </a:bgClr>
                    </a:patt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812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114</Words>
  <Application>Microsoft Office PowerPoint</Application>
  <PresentationFormat>On-screen Show (4:3)</PresentationFormat>
  <Paragraphs>53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Idea to Impact Gap: Creative Solutions for Funding  Science-Based Startups</vt:lpstr>
      <vt:lpstr>PowerPoint Presentation</vt:lpstr>
    </vt:vector>
  </TitlesOfParts>
  <Company>Ropes &amp; Gray LLP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Funding Entity (bring to value inflection point)</dc:title>
  <dc:creator>Theresa I. Olbash</dc:creator>
  <cp:lastModifiedBy>Unified 3 Desktop</cp:lastModifiedBy>
  <cp:revision>16</cp:revision>
  <cp:lastPrinted>2016-10-17T15:37:21Z</cp:lastPrinted>
  <dcterms:created xsi:type="dcterms:W3CDTF">2016-10-14T18:16:59Z</dcterms:created>
  <dcterms:modified xsi:type="dcterms:W3CDTF">2016-10-17T17:19:46Z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D">
    <vt:lpwstr>False</vt:lpwstr>
  </property>
</Properties>
</file>