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2"/>
  </p:notesMasterIdLst>
  <p:handoutMasterIdLst>
    <p:handoutMasterId r:id="rId33"/>
  </p:handoutMasterIdLst>
  <p:sldIdLst>
    <p:sldId id="256" r:id="rId2"/>
    <p:sldId id="259" r:id="rId3"/>
    <p:sldId id="260" r:id="rId4"/>
    <p:sldId id="261" r:id="rId5"/>
    <p:sldId id="288"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54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C523363-B7D2-45DA-8C9F-AA561A3B4CD3}" type="datetimeFigureOut">
              <a:rPr lang="en-US" smtClean="0"/>
              <a:t>11/21/2014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dirty="0" smtClean="0"/>
              <a:t>International Giving:  Quick Tax Guide</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F616FE9-C71E-4E6B-A58C-E46370B3EBCE}" type="slidenum">
              <a:rPr lang="en-US" smtClean="0"/>
              <a:t>‹#›</a:t>
            </a:fld>
            <a:endParaRPr lang="en-US" dirty="0"/>
          </a:p>
        </p:txBody>
      </p:sp>
    </p:spTree>
    <p:extLst>
      <p:ext uri="{BB962C8B-B14F-4D97-AF65-F5344CB8AC3E}">
        <p14:creationId xmlns:p14="http://schemas.microsoft.com/office/powerpoint/2010/main" val="6357492"/>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04899E4-1FE2-4DE3-B311-D3E587CF5DBD}" type="datetimeFigureOut">
              <a:rPr lang="en-US" smtClean="0"/>
              <a:t>11/21/2014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r>
              <a:rPr lang="en-US" dirty="0" smtClean="0"/>
              <a:t>International Giving:  Quick Tax Guide</a:t>
            </a: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01829F0-4BFF-49CC-A5AF-CA7A2DDFE2C3}" type="slidenum">
              <a:rPr lang="en-US" smtClean="0"/>
              <a:t>‹#›</a:t>
            </a:fld>
            <a:endParaRPr lang="en-US" dirty="0"/>
          </a:p>
        </p:txBody>
      </p:sp>
    </p:spTree>
    <p:extLst>
      <p:ext uri="{BB962C8B-B14F-4D97-AF65-F5344CB8AC3E}">
        <p14:creationId xmlns:p14="http://schemas.microsoft.com/office/powerpoint/2010/main" val="312550647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15D4D6DA-4518-432E-AD21-A3881E3E1E81}"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a:t>
            </a:fld>
            <a:endParaRPr lang="en-US" dirty="0"/>
          </a:p>
        </p:txBody>
      </p:sp>
    </p:spTree>
    <p:extLst>
      <p:ext uri="{BB962C8B-B14F-4D97-AF65-F5344CB8AC3E}">
        <p14:creationId xmlns:p14="http://schemas.microsoft.com/office/powerpoint/2010/main" val="15747661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C0CB9848-C7C4-43BC-A935-597FBA1FBC4A}"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10</a:t>
            </a:fld>
            <a:endParaRPr lang="en-US" dirty="0"/>
          </a:p>
        </p:txBody>
      </p:sp>
    </p:spTree>
    <p:extLst>
      <p:ext uri="{BB962C8B-B14F-4D97-AF65-F5344CB8AC3E}">
        <p14:creationId xmlns:p14="http://schemas.microsoft.com/office/powerpoint/2010/main" val="1675849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EF55BEB9-E64B-46D1-BF86-D979BE37C764}"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11</a:t>
            </a:fld>
            <a:endParaRPr lang="en-US" dirty="0"/>
          </a:p>
        </p:txBody>
      </p:sp>
    </p:spTree>
    <p:extLst>
      <p:ext uri="{BB962C8B-B14F-4D97-AF65-F5344CB8AC3E}">
        <p14:creationId xmlns:p14="http://schemas.microsoft.com/office/powerpoint/2010/main" val="368453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82638438-4FE6-4D85-8274-DAFC44BEBFCB}"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12</a:t>
            </a:fld>
            <a:endParaRPr lang="en-US" dirty="0"/>
          </a:p>
        </p:txBody>
      </p:sp>
    </p:spTree>
    <p:extLst>
      <p:ext uri="{BB962C8B-B14F-4D97-AF65-F5344CB8AC3E}">
        <p14:creationId xmlns:p14="http://schemas.microsoft.com/office/powerpoint/2010/main" val="12601796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1BCBABEE-0C8B-4499-9354-EE62DA91A5FA}"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13</a:t>
            </a:fld>
            <a:endParaRPr lang="en-US" dirty="0"/>
          </a:p>
        </p:txBody>
      </p:sp>
    </p:spTree>
    <p:extLst>
      <p:ext uri="{BB962C8B-B14F-4D97-AF65-F5344CB8AC3E}">
        <p14:creationId xmlns:p14="http://schemas.microsoft.com/office/powerpoint/2010/main" val="2859163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6E47FDBB-1E02-4FB2-8B83-A1FA6FE6361C}"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14</a:t>
            </a:fld>
            <a:endParaRPr lang="en-US" dirty="0"/>
          </a:p>
        </p:txBody>
      </p:sp>
    </p:spTree>
    <p:extLst>
      <p:ext uri="{BB962C8B-B14F-4D97-AF65-F5344CB8AC3E}">
        <p14:creationId xmlns:p14="http://schemas.microsoft.com/office/powerpoint/2010/main" val="37150391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003F4442-1DF7-4AFE-976E-CAF28F9D3AF6}"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15</a:t>
            </a:fld>
            <a:endParaRPr lang="en-US" dirty="0"/>
          </a:p>
        </p:txBody>
      </p:sp>
    </p:spTree>
    <p:extLst>
      <p:ext uri="{BB962C8B-B14F-4D97-AF65-F5344CB8AC3E}">
        <p14:creationId xmlns:p14="http://schemas.microsoft.com/office/powerpoint/2010/main" val="777082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B7483137-6ABB-4EC8-8B55-3B59460C7535}"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16</a:t>
            </a:fld>
            <a:endParaRPr lang="en-US" dirty="0"/>
          </a:p>
        </p:txBody>
      </p:sp>
    </p:spTree>
    <p:extLst>
      <p:ext uri="{BB962C8B-B14F-4D97-AF65-F5344CB8AC3E}">
        <p14:creationId xmlns:p14="http://schemas.microsoft.com/office/powerpoint/2010/main" val="3570491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B334100A-C079-4FE3-98C7-A438AD920FCC}"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17</a:t>
            </a:fld>
            <a:endParaRPr lang="en-US" dirty="0"/>
          </a:p>
        </p:txBody>
      </p:sp>
    </p:spTree>
    <p:extLst>
      <p:ext uri="{BB962C8B-B14F-4D97-AF65-F5344CB8AC3E}">
        <p14:creationId xmlns:p14="http://schemas.microsoft.com/office/powerpoint/2010/main" val="15221878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B3A745E0-8F79-4715-B34B-627EBB5250B3}"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18</a:t>
            </a:fld>
            <a:endParaRPr lang="en-US" dirty="0"/>
          </a:p>
        </p:txBody>
      </p:sp>
    </p:spTree>
    <p:extLst>
      <p:ext uri="{BB962C8B-B14F-4D97-AF65-F5344CB8AC3E}">
        <p14:creationId xmlns:p14="http://schemas.microsoft.com/office/powerpoint/2010/main" val="29892367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F0BB637C-F6E9-4B2A-8240-E886DC2FAA78}"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19</a:t>
            </a:fld>
            <a:endParaRPr lang="en-US" dirty="0"/>
          </a:p>
        </p:txBody>
      </p:sp>
    </p:spTree>
    <p:extLst>
      <p:ext uri="{BB962C8B-B14F-4D97-AF65-F5344CB8AC3E}">
        <p14:creationId xmlns:p14="http://schemas.microsoft.com/office/powerpoint/2010/main" val="2667962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1829F0-4BFF-49CC-A5AF-CA7A2DDFE2C3}" type="slidenum">
              <a:rPr lang="en-US" smtClean="0"/>
              <a:t>2</a:t>
            </a:fld>
            <a:endParaRPr lang="en-US" dirty="0"/>
          </a:p>
        </p:txBody>
      </p:sp>
      <p:sp>
        <p:nvSpPr>
          <p:cNvPr id="5" name="Date Placeholder 4"/>
          <p:cNvSpPr>
            <a:spLocks noGrp="1"/>
          </p:cNvSpPr>
          <p:nvPr>
            <p:ph type="dt" idx="11"/>
          </p:nvPr>
        </p:nvSpPr>
        <p:spPr/>
        <p:txBody>
          <a:bodyPr/>
          <a:lstStyle/>
          <a:p>
            <a:fld id="{08F72612-BAFA-475E-A5CB-73F94C075DDC}" type="datetime1">
              <a:rPr lang="en-US" smtClean="0"/>
              <a:t>11/21/2014</a:t>
            </a:fld>
            <a:endParaRPr lang="en-US" dirty="0"/>
          </a:p>
        </p:txBody>
      </p:sp>
      <p:sp>
        <p:nvSpPr>
          <p:cNvPr id="6" name="Footer Placeholder 5"/>
          <p:cNvSpPr>
            <a:spLocks noGrp="1"/>
          </p:cNvSpPr>
          <p:nvPr>
            <p:ph type="ftr" sz="quarter" idx="12"/>
          </p:nvPr>
        </p:nvSpPr>
        <p:spPr/>
        <p:txBody>
          <a:bodyPr/>
          <a:lstStyle/>
          <a:p>
            <a:r>
              <a:rPr lang="en-US" dirty="0" smtClean="0"/>
              <a:t>International Giving:  Quick Tax Guide</a:t>
            </a:r>
            <a:endParaRPr lang="en-US" dirty="0"/>
          </a:p>
        </p:txBody>
      </p:sp>
    </p:spTree>
    <p:extLst>
      <p:ext uri="{BB962C8B-B14F-4D97-AF65-F5344CB8AC3E}">
        <p14:creationId xmlns:p14="http://schemas.microsoft.com/office/powerpoint/2010/main" val="3487529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31A6625-830D-48E3-9E2F-A2FFF2BE7413}"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20</a:t>
            </a:fld>
            <a:endParaRPr lang="en-US" dirty="0"/>
          </a:p>
        </p:txBody>
      </p:sp>
    </p:spTree>
    <p:extLst>
      <p:ext uri="{BB962C8B-B14F-4D97-AF65-F5344CB8AC3E}">
        <p14:creationId xmlns:p14="http://schemas.microsoft.com/office/powerpoint/2010/main" val="728827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1B2EF3A1-3F52-4F37-B324-328512AC4200}"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21</a:t>
            </a:fld>
            <a:endParaRPr lang="en-US" dirty="0"/>
          </a:p>
        </p:txBody>
      </p:sp>
    </p:spTree>
    <p:extLst>
      <p:ext uri="{BB962C8B-B14F-4D97-AF65-F5344CB8AC3E}">
        <p14:creationId xmlns:p14="http://schemas.microsoft.com/office/powerpoint/2010/main" val="21061653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AECFA7-21B0-4919-8667-F8F1321A1BED}" type="slidenum">
              <a:rPr lang="en-US" smtClean="0"/>
              <a:t>22</a:t>
            </a:fld>
            <a:endParaRPr lang="en-US" dirty="0"/>
          </a:p>
        </p:txBody>
      </p:sp>
      <p:sp>
        <p:nvSpPr>
          <p:cNvPr id="5" name="Date Placeholder 4"/>
          <p:cNvSpPr>
            <a:spLocks noGrp="1"/>
          </p:cNvSpPr>
          <p:nvPr>
            <p:ph type="dt" idx="11"/>
          </p:nvPr>
        </p:nvSpPr>
        <p:spPr/>
        <p:txBody>
          <a:bodyPr/>
          <a:lstStyle/>
          <a:p>
            <a:fld id="{C1181723-FCE2-4BD4-8C32-81474F011E73}" type="datetime1">
              <a:rPr lang="en-US" smtClean="0"/>
              <a:t>11/21/2014</a:t>
            </a:fld>
            <a:endParaRPr lang="en-US" dirty="0"/>
          </a:p>
        </p:txBody>
      </p:sp>
      <p:sp>
        <p:nvSpPr>
          <p:cNvPr id="6" name="Footer Placeholder 5"/>
          <p:cNvSpPr>
            <a:spLocks noGrp="1"/>
          </p:cNvSpPr>
          <p:nvPr>
            <p:ph type="ftr" sz="quarter" idx="12"/>
          </p:nvPr>
        </p:nvSpPr>
        <p:spPr/>
        <p:txBody>
          <a:bodyPr/>
          <a:lstStyle/>
          <a:p>
            <a:r>
              <a:rPr lang="en-US" dirty="0" smtClean="0"/>
              <a:t>International Giving:  Quick Tax Guide</a:t>
            </a:r>
            <a:endParaRPr lang="en-US" dirty="0"/>
          </a:p>
        </p:txBody>
      </p:sp>
    </p:spTree>
    <p:extLst>
      <p:ext uri="{BB962C8B-B14F-4D97-AF65-F5344CB8AC3E}">
        <p14:creationId xmlns:p14="http://schemas.microsoft.com/office/powerpoint/2010/main" val="21612822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14AD94C9-5775-4676-A0F8-BA6603116E73}"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23</a:t>
            </a:fld>
            <a:endParaRPr lang="en-US" dirty="0"/>
          </a:p>
        </p:txBody>
      </p:sp>
    </p:spTree>
    <p:extLst>
      <p:ext uri="{BB962C8B-B14F-4D97-AF65-F5344CB8AC3E}">
        <p14:creationId xmlns:p14="http://schemas.microsoft.com/office/powerpoint/2010/main" val="3163450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D34CE525-2CB0-4A3B-8BE8-67E2A116B733}"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24</a:t>
            </a:fld>
            <a:endParaRPr lang="en-US" dirty="0"/>
          </a:p>
        </p:txBody>
      </p:sp>
    </p:spTree>
    <p:extLst>
      <p:ext uri="{BB962C8B-B14F-4D97-AF65-F5344CB8AC3E}">
        <p14:creationId xmlns:p14="http://schemas.microsoft.com/office/powerpoint/2010/main" val="14415469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BBFB5777-559E-4D84-93F3-A093623473C9}"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25</a:t>
            </a:fld>
            <a:endParaRPr lang="en-US" dirty="0"/>
          </a:p>
        </p:txBody>
      </p:sp>
    </p:spTree>
    <p:extLst>
      <p:ext uri="{BB962C8B-B14F-4D97-AF65-F5344CB8AC3E}">
        <p14:creationId xmlns:p14="http://schemas.microsoft.com/office/powerpoint/2010/main" val="13302694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E4F2FD0-8793-4709-BF99-C312C8CC74CE}"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26</a:t>
            </a:fld>
            <a:endParaRPr lang="en-US" dirty="0"/>
          </a:p>
        </p:txBody>
      </p:sp>
    </p:spTree>
    <p:extLst>
      <p:ext uri="{BB962C8B-B14F-4D97-AF65-F5344CB8AC3E}">
        <p14:creationId xmlns:p14="http://schemas.microsoft.com/office/powerpoint/2010/main" val="9187917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1AF4748E-04DA-40F4-AE05-47A4B1FF36E6}"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27</a:t>
            </a:fld>
            <a:endParaRPr lang="en-US" dirty="0"/>
          </a:p>
        </p:txBody>
      </p:sp>
    </p:spTree>
    <p:extLst>
      <p:ext uri="{BB962C8B-B14F-4D97-AF65-F5344CB8AC3E}">
        <p14:creationId xmlns:p14="http://schemas.microsoft.com/office/powerpoint/2010/main" val="29338362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3AF0B1DB-AE3D-4C43-AFDC-A6EB8E28E78E}"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28</a:t>
            </a:fld>
            <a:endParaRPr lang="en-US" dirty="0"/>
          </a:p>
        </p:txBody>
      </p:sp>
    </p:spTree>
    <p:extLst>
      <p:ext uri="{BB962C8B-B14F-4D97-AF65-F5344CB8AC3E}">
        <p14:creationId xmlns:p14="http://schemas.microsoft.com/office/powerpoint/2010/main" val="2181089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537B91BD-9024-4FA7-BF58-87C962E97026}"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29</a:t>
            </a:fld>
            <a:endParaRPr lang="en-US" dirty="0"/>
          </a:p>
        </p:txBody>
      </p:sp>
    </p:spTree>
    <p:extLst>
      <p:ext uri="{BB962C8B-B14F-4D97-AF65-F5344CB8AC3E}">
        <p14:creationId xmlns:p14="http://schemas.microsoft.com/office/powerpoint/2010/main" val="924283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B7E4551E-4EEC-4C2F-815B-F30E11FE4D9A}"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3</a:t>
            </a:fld>
            <a:endParaRPr lang="en-US" dirty="0"/>
          </a:p>
        </p:txBody>
      </p:sp>
    </p:spTree>
    <p:extLst>
      <p:ext uri="{BB962C8B-B14F-4D97-AF65-F5344CB8AC3E}">
        <p14:creationId xmlns:p14="http://schemas.microsoft.com/office/powerpoint/2010/main" val="32104730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AECFA7-21B0-4919-8667-F8F1321A1BED}" type="slidenum">
              <a:rPr lang="en-US" smtClean="0"/>
              <a:t>30</a:t>
            </a:fld>
            <a:endParaRPr lang="en-US" dirty="0"/>
          </a:p>
        </p:txBody>
      </p:sp>
      <p:sp>
        <p:nvSpPr>
          <p:cNvPr id="5" name="Date Placeholder 4"/>
          <p:cNvSpPr>
            <a:spLocks noGrp="1"/>
          </p:cNvSpPr>
          <p:nvPr>
            <p:ph type="dt" idx="11"/>
          </p:nvPr>
        </p:nvSpPr>
        <p:spPr/>
        <p:txBody>
          <a:bodyPr/>
          <a:lstStyle/>
          <a:p>
            <a:fld id="{6C9C4E92-5916-4181-A511-C3D3268A28EF}" type="datetime1">
              <a:rPr lang="en-US" smtClean="0"/>
              <a:t>11/21/2014</a:t>
            </a:fld>
            <a:endParaRPr lang="en-US" dirty="0"/>
          </a:p>
        </p:txBody>
      </p:sp>
      <p:sp>
        <p:nvSpPr>
          <p:cNvPr id="6" name="Footer Placeholder 5"/>
          <p:cNvSpPr>
            <a:spLocks noGrp="1"/>
          </p:cNvSpPr>
          <p:nvPr>
            <p:ph type="ftr" sz="quarter" idx="12"/>
          </p:nvPr>
        </p:nvSpPr>
        <p:spPr/>
        <p:txBody>
          <a:bodyPr/>
          <a:lstStyle/>
          <a:p>
            <a:r>
              <a:rPr lang="en-US" dirty="0" smtClean="0"/>
              <a:t>International Giving:  Quick Tax Guide</a:t>
            </a:r>
            <a:endParaRPr lang="en-US" dirty="0"/>
          </a:p>
        </p:txBody>
      </p:sp>
    </p:spTree>
    <p:extLst>
      <p:ext uri="{BB962C8B-B14F-4D97-AF65-F5344CB8AC3E}">
        <p14:creationId xmlns:p14="http://schemas.microsoft.com/office/powerpoint/2010/main" val="3508624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4D8460CC-8BF3-4CB6-9BF8-A040F32C4A8C}"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4</a:t>
            </a:fld>
            <a:endParaRPr lang="en-US" dirty="0"/>
          </a:p>
        </p:txBody>
      </p:sp>
    </p:spTree>
    <p:extLst>
      <p:ext uri="{BB962C8B-B14F-4D97-AF65-F5344CB8AC3E}">
        <p14:creationId xmlns:p14="http://schemas.microsoft.com/office/powerpoint/2010/main" val="3686558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0BF78279-6B98-4E96-AC9C-687D1405060D}"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5</a:t>
            </a:fld>
            <a:endParaRPr lang="en-US" dirty="0"/>
          </a:p>
        </p:txBody>
      </p:sp>
    </p:spTree>
    <p:extLst>
      <p:ext uri="{BB962C8B-B14F-4D97-AF65-F5344CB8AC3E}">
        <p14:creationId xmlns:p14="http://schemas.microsoft.com/office/powerpoint/2010/main" val="2322873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65B3BAA6-BAE2-4706-90BD-AB98125631F3}"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6</a:t>
            </a:fld>
            <a:endParaRPr lang="en-US" dirty="0"/>
          </a:p>
        </p:txBody>
      </p:sp>
    </p:spTree>
    <p:extLst>
      <p:ext uri="{BB962C8B-B14F-4D97-AF65-F5344CB8AC3E}">
        <p14:creationId xmlns:p14="http://schemas.microsoft.com/office/powerpoint/2010/main" val="779473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9431CF2D-371F-431F-BFE0-769FE72092B6}"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7</a:t>
            </a:fld>
            <a:endParaRPr lang="en-US" dirty="0"/>
          </a:p>
        </p:txBody>
      </p:sp>
    </p:spTree>
    <p:extLst>
      <p:ext uri="{BB962C8B-B14F-4D97-AF65-F5344CB8AC3E}">
        <p14:creationId xmlns:p14="http://schemas.microsoft.com/office/powerpoint/2010/main" val="180080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8BAADA42-D19F-4BC9-B0DA-767CD903F99E}"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8</a:t>
            </a:fld>
            <a:endParaRPr lang="en-US" dirty="0"/>
          </a:p>
        </p:txBody>
      </p:sp>
    </p:spTree>
    <p:extLst>
      <p:ext uri="{BB962C8B-B14F-4D97-AF65-F5344CB8AC3E}">
        <p14:creationId xmlns:p14="http://schemas.microsoft.com/office/powerpoint/2010/main" val="2907724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fld id="{937242B2-2D22-4F02-9067-3EEECA13FF7E}" type="datetime1">
              <a:rPr lang="en-US" smtClean="0"/>
              <a:t>11/21/2014</a:t>
            </a:fld>
            <a:endParaRPr lang="en-US" dirty="0"/>
          </a:p>
        </p:txBody>
      </p:sp>
      <p:sp>
        <p:nvSpPr>
          <p:cNvPr id="5" name="Footer Placeholder 4"/>
          <p:cNvSpPr>
            <a:spLocks noGrp="1"/>
          </p:cNvSpPr>
          <p:nvPr>
            <p:ph type="ftr" sz="quarter" idx="11"/>
          </p:nvPr>
        </p:nvSpPr>
        <p:spPr/>
        <p:txBody>
          <a:bodyPr/>
          <a:lstStyle/>
          <a:p>
            <a:r>
              <a:rPr lang="en-US" smtClean="0"/>
              <a:t>International Giving:  Quick Tax Guide</a:t>
            </a:r>
            <a:endParaRPr lang="en-US" dirty="0"/>
          </a:p>
        </p:txBody>
      </p:sp>
      <p:sp>
        <p:nvSpPr>
          <p:cNvPr id="6" name="Slide Number Placeholder 5"/>
          <p:cNvSpPr>
            <a:spLocks noGrp="1"/>
          </p:cNvSpPr>
          <p:nvPr>
            <p:ph type="sldNum" sz="quarter" idx="12"/>
          </p:nvPr>
        </p:nvSpPr>
        <p:spPr/>
        <p:txBody>
          <a:bodyPr/>
          <a:lstStyle/>
          <a:p>
            <a:fld id="{601829F0-4BFF-49CC-A5AF-CA7A2DDFE2C3}" type="slidenum">
              <a:rPr lang="en-US" smtClean="0"/>
              <a:t>9</a:t>
            </a:fld>
            <a:endParaRPr lang="en-US" dirty="0"/>
          </a:p>
        </p:txBody>
      </p:sp>
    </p:spTree>
    <p:extLst>
      <p:ext uri="{BB962C8B-B14F-4D97-AF65-F5344CB8AC3E}">
        <p14:creationId xmlns:p14="http://schemas.microsoft.com/office/powerpoint/2010/main" val="28084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a:t>
            </a:fld>
            <a:endParaRPr lang="en-US" dirty="0"/>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317"/>
            <a:ext cx="91440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
        <p:nvSpPr>
          <p:cNvPr id="7" name="Slide Number Placeholder 6"/>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dirty="0" smtClean="0"/>
              <a:t>10/23/2014</a:t>
            </a:r>
            <a:endParaRPr lang="en-US" dirty="0"/>
          </a:p>
        </p:txBody>
      </p:sp>
      <p:sp>
        <p:nvSpPr>
          <p:cNvPr id="8" name="Footer Placeholder 7"/>
          <p:cNvSpPr>
            <a:spLocks noGrp="1"/>
          </p:cNvSpPr>
          <p:nvPr>
            <p:ph type="ftr" sz="quarter" idx="11"/>
          </p:nvPr>
        </p:nvSpPr>
        <p:spPr/>
        <p:txBody>
          <a:bodyPr/>
          <a:lstStyle/>
          <a:p>
            <a:r>
              <a:rPr lang="en-US" dirty="0" smtClean="0"/>
              <a:t>International Charitable Giving:  Quick Tax Guide</a:t>
            </a:r>
            <a:endParaRPr lang="en-US" dirty="0"/>
          </a:p>
        </p:txBody>
      </p:sp>
      <p:sp>
        <p:nvSpPr>
          <p:cNvPr id="9" name="Slide Number Placeholder 8"/>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10/23/2014</a:t>
            </a:r>
            <a:endParaRPr lang="en-US" dirty="0"/>
          </a:p>
        </p:txBody>
      </p:sp>
      <p:sp>
        <p:nvSpPr>
          <p:cNvPr id="4" name="Footer Placeholder 3"/>
          <p:cNvSpPr>
            <a:spLocks noGrp="1"/>
          </p:cNvSpPr>
          <p:nvPr>
            <p:ph type="ftr" sz="quarter" idx="11"/>
          </p:nvPr>
        </p:nvSpPr>
        <p:spPr/>
        <p:txBody>
          <a:bodyPr/>
          <a:lstStyle/>
          <a:p>
            <a:r>
              <a:rPr lang="en-US" dirty="0" smtClean="0"/>
              <a:t>International Charitable Giving:  Quick Tax Guide</a:t>
            </a:r>
            <a:endParaRPr lang="en-US" dirty="0"/>
          </a:p>
        </p:txBody>
      </p:sp>
      <p:sp>
        <p:nvSpPr>
          <p:cNvPr id="5" name="Slide Number Placeholder 4"/>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smtClean="0"/>
              <a:t>10/23/2014</a:t>
            </a:r>
            <a:endParaRPr lang="en-US" dirty="0"/>
          </a:p>
        </p:txBody>
      </p:sp>
      <p:sp>
        <p:nvSpPr>
          <p:cNvPr id="3" name="Footer Placeholder 2"/>
          <p:cNvSpPr>
            <a:spLocks noGrp="1"/>
          </p:cNvSpPr>
          <p:nvPr>
            <p:ph type="ftr" sz="quarter" idx="11"/>
          </p:nvPr>
        </p:nvSpPr>
        <p:spPr/>
        <p:txBody>
          <a:bodyPr/>
          <a:lstStyle/>
          <a:p>
            <a:r>
              <a:rPr lang="en-US" dirty="0" smtClean="0"/>
              <a:t>International Charitable Giving:  Quick Tax Guide</a:t>
            </a:r>
            <a:endParaRPr lang="en-US" dirty="0"/>
          </a:p>
        </p:txBody>
      </p:sp>
      <p:sp>
        <p:nvSpPr>
          <p:cNvPr id="4" name="Slide Number Placeholder 3"/>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
        <p:nvSpPr>
          <p:cNvPr id="7" name="Slide Number Placeholder 6"/>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
        <p:nvSpPr>
          <p:cNvPr id="7" name="Slide Number Placeholder 6"/>
          <p:cNvSpPr>
            <a:spLocks noGrp="1"/>
          </p:cNvSpPr>
          <p:nvPr>
            <p:ph type="sldNum" sz="quarter" idx="12"/>
          </p:nvPr>
        </p:nvSpPr>
        <p:spPr/>
        <p:txBody>
          <a:bodyPr/>
          <a:lstStyle/>
          <a:p>
            <a:fld id="{2426E6FE-34C0-A64F-AD4B-0C80B140474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10/23/2014</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International Charitable Giving:  Quick Tax Guide</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26E6FE-34C0-A64F-AD4B-0C80B140474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globalfooter_2.jpg"/>
          <p:cNvPicPr>
            <a:picLocks noChangeAspect="1"/>
          </p:cNvPicPr>
          <p:nvPr/>
        </p:nvPicPr>
        <p:blipFill>
          <a:blip r:embed="rId3"/>
          <a:stretch>
            <a:fillRect/>
          </a:stretch>
        </p:blipFill>
        <p:spPr>
          <a:xfrm>
            <a:off x="2855175" y="3931946"/>
            <a:ext cx="4355147" cy="1088787"/>
          </a:xfrm>
          <a:prstGeom prst="rect">
            <a:avLst/>
          </a:prstGeom>
        </p:spPr>
      </p:pic>
      <p:grpSp>
        <p:nvGrpSpPr>
          <p:cNvPr id="2" name="Group 1"/>
          <p:cNvGrpSpPr/>
          <p:nvPr/>
        </p:nvGrpSpPr>
        <p:grpSpPr>
          <a:xfrm>
            <a:off x="0" y="-1"/>
            <a:ext cx="9144001" cy="6858001"/>
            <a:chOff x="0" y="-1"/>
            <a:chExt cx="9144001" cy="6858001"/>
          </a:xfrm>
        </p:grpSpPr>
        <p:pic>
          <p:nvPicPr>
            <p:cNvPr id="5" name="Picture 4" descr="charitablegivlogo_rgb.jpg"/>
            <p:cNvPicPr>
              <a:picLocks noChangeAspect="1"/>
            </p:cNvPicPr>
            <p:nvPr/>
          </p:nvPicPr>
          <p:blipFill>
            <a:blip r:embed="rId4"/>
            <a:stretch>
              <a:fillRect/>
            </a:stretch>
          </p:blipFill>
          <p:spPr>
            <a:xfrm>
              <a:off x="0" y="1875365"/>
              <a:ext cx="9127070" cy="2281767"/>
            </a:xfrm>
            <a:prstGeom prst="rect">
              <a:avLst/>
            </a:prstGeom>
          </p:spPr>
        </p:pic>
        <p:sp>
          <p:nvSpPr>
            <p:cNvPr id="8" name="Rectangle 7"/>
            <p:cNvSpPr/>
            <p:nvPr/>
          </p:nvSpPr>
          <p:spPr>
            <a:xfrm>
              <a:off x="0" y="-1"/>
              <a:ext cx="9144000" cy="1477433"/>
            </a:xfrm>
            <a:prstGeom prst="rect">
              <a:avLst/>
            </a:prstGeom>
            <a:solidFill>
              <a:schemeClr val="accent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p:nvSpPr>
          <p:spPr>
            <a:xfrm>
              <a:off x="1" y="4868332"/>
              <a:ext cx="9144000" cy="1989668"/>
            </a:xfrm>
            <a:prstGeom prst="rect">
              <a:avLst/>
            </a:prstGeom>
            <a:solidFill>
              <a:schemeClr val="accent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Rectangle 9"/>
            <p:cNvSpPr/>
            <p:nvPr/>
          </p:nvSpPr>
          <p:spPr>
            <a:xfrm>
              <a:off x="1" y="4868332"/>
              <a:ext cx="9143999" cy="61384"/>
            </a:xfrm>
            <a:prstGeom prst="rect">
              <a:avLst/>
            </a:prstGeom>
            <a:solidFill>
              <a:schemeClr val="accent3">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Private foundations</a:t>
            </a:r>
          </a:p>
          <a:p>
            <a:pPr lvl="2"/>
            <a:r>
              <a:rPr lang="en-US" dirty="0" smtClean="0"/>
              <a:t>Nothing in Code or regulations prohibits US private foundation from making overseas grant</a:t>
            </a:r>
          </a:p>
          <a:p>
            <a:pPr lvl="2"/>
            <a:r>
              <a:rPr lang="en-US" dirty="0" smtClean="0"/>
              <a:t>Grant cannot be </a:t>
            </a:r>
            <a:r>
              <a:rPr lang="en-US" i="1" dirty="0" smtClean="0"/>
              <a:t>taxable expenditure</a:t>
            </a:r>
            <a:r>
              <a:rPr lang="en-US" dirty="0" smtClean="0"/>
              <a:t>: Code §4945</a:t>
            </a:r>
          </a:p>
          <a:p>
            <a:pPr lvl="3"/>
            <a:r>
              <a:rPr lang="en-US" dirty="0" smtClean="0"/>
              <a:t>Penalties are applied against both foundations and foundation managers; and if expenditure not timely corrected, penalties increase (100% in case of foundation itself)</a:t>
            </a:r>
          </a:p>
          <a:p>
            <a:pPr lvl="2"/>
            <a:r>
              <a:rPr lang="en-US" dirty="0"/>
              <a:t>If foreign grant is not taxable expenditure, it should </a:t>
            </a:r>
            <a:r>
              <a:rPr lang="en-US" dirty="0" smtClean="0"/>
              <a:t> </a:t>
            </a:r>
            <a:r>
              <a:rPr lang="en-US" dirty="0"/>
              <a:t>constitute </a:t>
            </a:r>
            <a:r>
              <a:rPr lang="en-US" i="1" dirty="0" smtClean="0"/>
              <a:t>qualifying distribution </a:t>
            </a:r>
            <a:r>
              <a:rPr lang="en-US" dirty="0"/>
              <a:t>under Code §4942 and count towards minimum </a:t>
            </a:r>
            <a:r>
              <a:rPr lang="en-US" dirty="0" smtClean="0"/>
              <a:t>annual distributable amount</a:t>
            </a:r>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10</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5798430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15"/>
          <p:cNvSpPr>
            <a:spLocks noGrp="1"/>
          </p:cNvSpPr>
          <p:nvPr>
            <p:ph idx="1"/>
          </p:nvPr>
        </p:nvSpPr>
        <p:spPr/>
        <p:txBody>
          <a:bodyPr>
            <a:normAutofit lnSpcReduction="10000"/>
          </a:bodyPr>
          <a:lstStyle/>
          <a:p>
            <a:pPr lvl="2"/>
            <a:r>
              <a:rPr lang="en-US" dirty="0"/>
              <a:t>Taxable expenditure is any amount paid:</a:t>
            </a:r>
          </a:p>
          <a:p>
            <a:pPr lvl="3"/>
            <a:r>
              <a:rPr lang="en-US" dirty="0"/>
              <a:t>For purpose other than charitable purpose, or</a:t>
            </a:r>
          </a:p>
          <a:p>
            <a:pPr lvl="3"/>
            <a:r>
              <a:rPr lang="en-US" dirty="0"/>
              <a:t>As grant to another organization, unless latter is public charity/exempt operating foundation, or unless expenditure </a:t>
            </a:r>
            <a:r>
              <a:rPr lang="en-US" dirty="0" smtClean="0"/>
              <a:t>responsibility (ER) </a:t>
            </a:r>
            <a:r>
              <a:rPr lang="en-US" dirty="0"/>
              <a:t>is exercised with respect to grant</a:t>
            </a:r>
          </a:p>
          <a:p>
            <a:pPr lvl="2"/>
            <a:r>
              <a:rPr lang="en-US" dirty="0" smtClean="0"/>
              <a:t>For overseas grants, following guidelines apply with respect to ER:  Rev. Proc. 92-94, 1992-1 C.B. 507</a:t>
            </a:r>
          </a:p>
          <a:p>
            <a:pPr lvl="3"/>
            <a:r>
              <a:rPr lang="en-US" dirty="0" smtClean="0"/>
              <a:t>If grant made to foreign governmental entity, ER is not required; focus instead is on charitable purpose:  Treas. Reg. §53.4945-5(a)(4)(iii)</a:t>
            </a:r>
          </a:p>
          <a:p>
            <a:pPr lvl="3"/>
            <a:r>
              <a:rPr lang="en-US" dirty="0" smtClean="0"/>
              <a:t>If foreign grantee has IRS determination letter that it is publicly supported charity, ER is not required: IRC §4945(d)(4)(A)</a:t>
            </a:r>
          </a:p>
        </p:txBody>
      </p:sp>
      <p:sp>
        <p:nvSpPr>
          <p:cNvPr id="3" name="Date Placeholder 2"/>
          <p:cNvSpPr>
            <a:spLocks noGrp="1"/>
          </p:cNvSpPr>
          <p:nvPr>
            <p:ph type="dt" sz="half" idx="10"/>
          </p:nvPr>
        </p:nvSpPr>
        <p:spPr/>
        <p:txBody>
          <a:bodyPr/>
          <a:lstStyle/>
          <a:p>
            <a:r>
              <a:rPr lang="en-US" dirty="0" smtClean="0"/>
              <a:t>10/23/2014</a:t>
            </a:r>
            <a:endParaRPr lang="en-US" dirty="0"/>
          </a:p>
        </p:txBody>
      </p:sp>
      <p:sp>
        <p:nvSpPr>
          <p:cNvPr id="5" name="Slide Number Placeholder 4"/>
          <p:cNvSpPr>
            <a:spLocks noGrp="1"/>
          </p:cNvSpPr>
          <p:nvPr>
            <p:ph type="sldNum" sz="quarter" idx="12"/>
          </p:nvPr>
        </p:nvSpPr>
        <p:spPr/>
        <p:txBody>
          <a:bodyPr/>
          <a:lstStyle/>
          <a:p>
            <a:fld id="{2426E6FE-34C0-A64F-AD4B-0C80B1404745}" type="slidenum">
              <a:rPr lang="en-US" smtClean="0"/>
              <a:t>11</a:t>
            </a:fld>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4836805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fontScale="92500" lnSpcReduction="10000"/>
          </a:bodyPr>
          <a:lstStyle/>
          <a:p>
            <a:pPr lvl="3"/>
            <a:r>
              <a:rPr lang="en-US" dirty="0"/>
              <a:t>If, in reasonable judgment of foundation manager, foreign grantee has established that it is equivalent of publicly-supported organization and supporting data is in form of opinion by qualified tax practitioner or currently qualified affidavit provided by foreign grantee, ER is not required.  Treas. Reg. §53.4945-5(a)(5)</a:t>
            </a:r>
          </a:p>
          <a:p>
            <a:pPr lvl="3"/>
            <a:r>
              <a:rPr lang="en-US" dirty="0"/>
              <a:t>In all other circumstances, ER is mandatory, and grant funds may need to be segregated by grantee in separate account </a:t>
            </a:r>
          </a:p>
          <a:p>
            <a:pPr lvl="2"/>
            <a:r>
              <a:rPr lang="en-US" dirty="0" smtClean="0"/>
              <a:t>Proposed regulations under Code §§4942 and 4945 issued on September 24, 2012 have led to databases on equivalency determination (ED), and ED certificates can be secured at modest cost from certain providers, including:</a:t>
            </a:r>
          </a:p>
          <a:p>
            <a:pPr lvl="3"/>
            <a:r>
              <a:rPr lang="en-US" dirty="0" smtClean="0"/>
              <a:t>NGO Source (ngosource.org)</a:t>
            </a:r>
          </a:p>
          <a:p>
            <a:pPr lvl="3"/>
            <a:r>
              <a:rPr lang="en-US" dirty="0" smtClean="0"/>
              <a:t>Charities Aid Foundation of America (cafamerica.org)</a:t>
            </a:r>
            <a:endParaRPr lang="en-US" dirty="0"/>
          </a:p>
        </p:txBody>
      </p:sp>
      <p:sp>
        <p:nvSpPr>
          <p:cNvPr id="3" name="Date Placeholder 2"/>
          <p:cNvSpPr>
            <a:spLocks noGrp="1"/>
          </p:cNvSpPr>
          <p:nvPr>
            <p:ph type="dt" sz="half" idx="10"/>
          </p:nvPr>
        </p:nvSpPr>
        <p:spPr/>
        <p:txBody>
          <a:bodyPr/>
          <a:lstStyle/>
          <a:p>
            <a:r>
              <a:rPr lang="en-US" dirty="0" smtClean="0"/>
              <a:t>10/23/2014</a:t>
            </a:r>
            <a:endParaRPr lang="en-US" dirty="0"/>
          </a:p>
        </p:txBody>
      </p:sp>
      <p:sp>
        <p:nvSpPr>
          <p:cNvPr id="5" name="Slide Number Placeholder 4"/>
          <p:cNvSpPr>
            <a:spLocks noGrp="1"/>
          </p:cNvSpPr>
          <p:nvPr>
            <p:ph type="sldNum" sz="quarter" idx="12"/>
          </p:nvPr>
        </p:nvSpPr>
        <p:spPr/>
        <p:txBody>
          <a:bodyPr/>
          <a:lstStyle/>
          <a:p>
            <a:fld id="{2426E6FE-34C0-A64F-AD4B-0C80B1404745}" type="slidenum">
              <a:rPr lang="en-US" smtClean="0"/>
              <a:t>12</a:t>
            </a:fld>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1917591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fontScale="92500" lnSpcReduction="10000"/>
          </a:bodyPr>
          <a:lstStyle/>
          <a:p>
            <a:pPr lvl="2"/>
            <a:r>
              <a:rPr lang="en-US" dirty="0" smtClean="0"/>
              <a:t>If ER is required, there are five basic elements:  Treas. Reg. §53.4945-5(b)</a:t>
            </a:r>
          </a:p>
          <a:p>
            <a:pPr lvl="3"/>
            <a:r>
              <a:rPr lang="en-US" dirty="0" smtClean="0"/>
              <a:t>Foundation must conduct pre-grant inquiry complete enough to give “reasonable man assurance” that foreign charity will use grant for charitable purpose (character/tax status of grantee, names of officers/ managers, suitability of grantee for funds, mechanisms to satisfy accountability)</a:t>
            </a:r>
          </a:p>
          <a:p>
            <a:pPr lvl="3"/>
            <a:r>
              <a:rPr lang="en-US" dirty="0" smtClean="0"/>
              <a:t>Foundation and grantee must sign written grant agreement, including provisions for return of grant funds to extent not used for stated purpose</a:t>
            </a:r>
          </a:p>
          <a:p>
            <a:pPr lvl="3"/>
            <a:r>
              <a:rPr lang="en-US" dirty="0"/>
              <a:t>Grantee must maintain full and clear record keeping</a:t>
            </a:r>
          </a:p>
          <a:p>
            <a:pPr lvl="3"/>
            <a:r>
              <a:rPr lang="en-US" dirty="0"/>
              <a:t>Grantee must provide at least annual report on use of funds, compliance with grant terms, and progress towards grant purposes</a:t>
            </a:r>
          </a:p>
          <a:p>
            <a:pPr lvl="3"/>
            <a:r>
              <a:rPr lang="en-US" dirty="0"/>
              <a:t>Foundation must report ER grant on Form 990-PF</a:t>
            </a:r>
          </a:p>
          <a:p>
            <a:pPr lvl="3"/>
            <a:endParaRPr lang="en-US" dirty="0" smtClean="0"/>
          </a:p>
        </p:txBody>
      </p:sp>
      <p:sp>
        <p:nvSpPr>
          <p:cNvPr id="3" name="Date Placeholder 2"/>
          <p:cNvSpPr>
            <a:spLocks noGrp="1"/>
          </p:cNvSpPr>
          <p:nvPr>
            <p:ph type="dt" sz="half" idx="10"/>
          </p:nvPr>
        </p:nvSpPr>
        <p:spPr/>
        <p:txBody>
          <a:bodyPr/>
          <a:lstStyle/>
          <a:p>
            <a:r>
              <a:rPr lang="en-US" dirty="0" smtClean="0"/>
              <a:t>10/23/2014</a:t>
            </a:r>
            <a:endParaRPr lang="en-US" dirty="0"/>
          </a:p>
        </p:txBody>
      </p:sp>
      <p:sp>
        <p:nvSpPr>
          <p:cNvPr id="5" name="Slide Number Placeholder 4"/>
          <p:cNvSpPr>
            <a:spLocks noGrp="1"/>
          </p:cNvSpPr>
          <p:nvPr>
            <p:ph type="sldNum" sz="quarter" idx="12"/>
          </p:nvPr>
        </p:nvSpPr>
        <p:spPr/>
        <p:txBody>
          <a:bodyPr/>
          <a:lstStyle/>
          <a:p>
            <a:fld id="{2426E6FE-34C0-A64F-AD4B-0C80B1404745}" type="slidenum">
              <a:rPr lang="en-US" smtClean="0"/>
              <a:t>13</a:t>
            </a:fld>
            <a:endParaRPr lang="en-US" dirty="0"/>
          </a:p>
        </p:txBody>
      </p:sp>
      <p:sp>
        <p:nvSpPr>
          <p:cNvPr id="6" name="Footer Placeholder 5"/>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1868345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fontScale="92500"/>
          </a:bodyPr>
          <a:lstStyle/>
          <a:p>
            <a:pPr lvl="1"/>
            <a:r>
              <a:rPr lang="en-US" dirty="0" smtClean="0"/>
              <a:t>Donor Advised Funds (DAF)</a:t>
            </a:r>
          </a:p>
          <a:p>
            <a:pPr lvl="2"/>
            <a:r>
              <a:rPr lang="en-US" dirty="0" smtClean="0"/>
              <a:t>Sponsoring organization may approve grant recommendations to US charities that perform work overseas, US FOOs, and foreign charities</a:t>
            </a:r>
          </a:p>
          <a:p>
            <a:pPr lvl="3"/>
            <a:r>
              <a:rPr lang="en-US" dirty="0" smtClean="0"/>
              <a:t>DAF must, however,  exercise ER with respect to grant to foreign charity to avoid excise tax on taxable distributions:  IRC §4966(c)(1)(B)(ii)</a:t>
            </a:r>
          </a:p>
          <a:p>
            <a:pPr lvl="3"/>
            <a:r>
              <a:rPr lang="en-US" dirty="0" smtClean="0"/>
              <a:t>Alternatively, DAF can make good faith determination that grantee would meet definition of US public charity:  Notice 2006-109, 2006-51 IRB 1121</a:t>
            </a:r>
          </a:p>
          <a:p>
            <a:pPr lvl="2"/>
            <a:r>
              <a:rPr lang="en-US" dirty="0" smtClean="0"/>
              <a:t>Many DAF sponsoring organizations that permit overseas grant recommendations require grant fee as part of satisfying these requirements ($250 - $1,500 +/-) </a:t>
            </a:r>
          </a:p>
        </p:txBody>
      </p:sp>
      <p:sp>
        <p:nvSpPr>
          <p:cNvPr id="2" name="Date Placeholder 1"/>
          <p:cNvSpPr>
            <a:spLocks noGrp="1"/>
          </p:cNvSpPr>
          <p:nvPr>
            <p:ph type="dt" sz="half" idx="10"/>
          </p:nvPr>
        </p:nvSpPr>
        <p:spPr/>
        <p:txBody>
          <a:bodyPr/>
          <a:lstStyle/>
          <a:p>
            <a:r>
              <a:rPr lang="en-US" dirty="0" smtClean="0"/>
              <a:t>10/23/2014</a:t>
            </a:r>
            <a:endParaRPr lang="en-US" dirty="0"/>
          </a:p>
        </p:txBody>
      </p:sp>
      <p:sp>
        <p:nvSpPr>
          <p:cNvPr id="3" name="Slide Number Placeholder 2"/>
          <p:cNvSpPr>
            <a:spLocks noGrp="1"/>
          </p:cNvSpPr>
          <p:nvPr>
            <p:ph type="sldNum" sz="quarter" idx="12"/>
          </p:nvPr>
        </p:nvSpPr>
        <p:spPr/>
        <p:txBody>
          <a:bodyPr/>
          <a:lstStyle/>
          <a:p>
            <a:fld id="{2426E6FE-34C0-A64F-AD4B-0C80B1404745}" type="slidenum">
              <a:rPr lang="en-US" smtClean="0"/>
              <a:t>14</a:t>
            </a:fld>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3830702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1"/>
            <a:r>
              <a:rPr lang="en-US" dirty="0" smtClean="0"/>
              <a:t>Supporting Organizations (SO)</a:t>
            </a:r>
          </a:p>
          <a:p>
            <a:pPr lvl="2"/>
            <a:r>
              <a:rPr lang="en-US" dirty="0" smtClean="0"/>
              <a:t>Type I and II SOs not precluded from supporting foreign charity that has received IRS determination letter as a public charity or that otherwise meets requirements of IRC 509(a)(1) and (2): Internal Revenue Manual 7.20.7.2.4.1(1)(D)</a:t>
            </a:r>
          </a:p>
          <a:p>
            <a:pPr lvl="2"/>
            <a:r>
              <a:rPr lang="en-US" dirty="0"/>
              <a:t>Type III is </a:t>
            </a:r>
            <a:r>
              <a:rPr lang="en-US" dirty="0" smtClean="0"/>
              <a:t>prohibited:  IRC §509(f)(1)(B)</a:t>
            </a:r>
            <a:endParaRPr lang="en-US" dirty="0"/>
          </a:p>
          <a:p>
            <a:pPr lvl="2"/>
            <a:r>
              <a:rPr lang="en-US" dirty="0" smtClean="0"/>
              <a:t>However, delicate balance between required close relationship with foreign supported organization and independence (discretion </a:t>
            </a:r>
            <a:r>
              <a:rPr lang="en-US" dirty="0"/>
              <a:t>and control of </a:t>
            </a:r>
            <a:r>
              <a:rPr lang="en-US" dirty="0" smtClean="0"/>
              <a:t>funds) to avoid argument that functions as conduit</a:t>
            </a:r>
          </a:p>
          <a:p>
            <a:pPr lvl="2"/>
            <a:r>
              <a:rPr lang="en-US" dirty="0" smtClean="0"/>
              <a:t>No guidance issued to date, which suggests caution</a:t>
            </a:r>
            <a:endParaRPr lang="en-US" dirty="0"/>
          </a:p>
          <a:p>
            <a:pPr marL="744538" lvl="2" indent="0">
              <a:buNone/>
            </a:pPr>
            <a:endParaRPr lang="en-US" dirty="0" smtClean="0"/>
          </a:p>
          <a:p>
            <a:pPr marL="684213" lvl="2" indent="0">
              <a:buNone/>
            </a:pPr>
            <a:endParaRPr lang="en-US" dirty="0"/>
          </a:p>
          <a:p>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15</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9022648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mj-lt"/>
              <a:buAutoNum type="alphaUcPeriod" startAt="4"/>
            </a:pPr>
            <a:r>
              <a:rPr lang="en-US" dirty="0" smtClean="0"/>
              <a:t>  Treaties</a:t>
            </a:r>
          </a:p>
          <a:p>
            <a:pPr lvl="1"/>
            <a:r>
              <a:rPr lang="en-US" dirty="0" smtClean="0"/>
              <a:t>US is party to more than 50 income tax treaties</a:t>
            </a:r>
          </a:p>
          <a:p>
            <a:pPr lvl="2"/>
            <a:r>
              <a:rPr lang="en-US" dirty="0" smtClean="0"/>
              <a:t>However, prototype treaty is silent on deductibility of cross-border charitable contributions</a:t>
            </a:r>
          </a:p>
          <a:p>
            <a:pPr lvl="3"/>
            <a:r>
              <a:rPr lang="en-US" dirty="0" smtClean="0"/>
              <a:t>“. . . The Committee does not believe that treaties are a proper forum for providing deductions not otherwise permitted under domestic law.”  United States Senate Committee on Foreign Relations Report of May 21, 1984, Tax Convention and Proposed Protocols with Canada</a:t>
            </a:r>
          </a:p>
          <a:p>
            <a:pPr lvl="2"/>
            <a:r>
              <a:rPr lang="en-US" dirty="0" smtClean="0"/>
              <a:t>Only </a:t>
            </a:r>
            <a:r>
              <a:rPr lang="en-US" dirty="0"/>
              <a:t>3 treaties provide for reciprocal deductibility for income tax purposes of contributions to charitable organizations; 2 other treaties (Germany and Netherlands) provide for mutual recognition of tax-exempt entities</a:t>
            </a:r>
          </a:p>
          <a:p>
            <a:pPr lvl="1"/>
            <a:endParaRPr lang="en-US" dirty="0" smtClean="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16</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6090593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1"/>
            <a:r>
              <a:rPr lang="en-US" dirty="0" smtClean="0"/>
              <a:t>United States – Canada Tax Treaty</a:t>
            </a:r>
          </a:p>
          <a:p>
            <a:pPr lvl="2"/>
            <a:r>
              <a:rPr lang="en-US" dirty="0" smtClean="0"/>
              <a:t>Contribution by US person to Canadian organization recognized as registered charity by Revenue Canada is deductible for US tax purposes</a:t>
            </a:r>
          </a:p>
          <a:p>
            <a:pPr lvl="3"/>
            <a:r>
              <a:rPr lang="en-US" dirty="0" smtClean="0"/>
              <a:t>IRS Notice 99-47 indicates that Canadian charities are assumed to be private foundations “unless they demonstrate otherwise”; many Canadian charities have demonstrated otherwise, have received exemption letters and are listed in Publication 78 as public charities</a:t>
            </a:r>
          </a:p>
          <a:p>
            <a:pPr lvl="2"/>
            <a:r>
              <a:rPr lang="en-US" dirty="0" smtClean="0"/>
              <a:t>Deduction is subject to regular percentage limitations applied against Canadian source income only</a:t>
            </a:r>
          </a:p>
          <a:p>
            <a:pPr lvl="3"/>
            <a:r>
              <a:rPr lang="en-US" dirty="0" smtClean="0"/>
              <a:t>If contribution is to Canadian college or university at which taxpayer or member of family is or was enrolled, deduction may also be taken against US source income</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17</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707321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dirty="0"/>
              <a:t>United States – Mexico Tax Treaty</a:t>
            </a:r>
          </a:p>
          <a:p>
            <a:pPr lvl="2"/>
            <a:r>
              <a:rPr lang="en-US" dirty="0"/>
              <a:t>Contribution by </a:t>
            </a:r>
            <a:r>
              <a:rPr lang="en-US" dirty="0" smtClean="0"/>
              <a:t>US person </a:t>
            </a:r>
            <a:r>
              <a:rPr lang="en-US" dirty="0"/>
              <a:t>to Mexican public charity (but not private foundation) </a:t>
            </a:r>
            <a:r>
              <a:rPr lang="en-US" dirty="0" smtClean="0"/>
              <a:t>is </a:t>
            </a:r>
            <a:r>
              <a:rPr lang="en-US" dirty="0"/>
              <a:t>deductible against Mexican source </a:t>
            </a:r>
            <a:r>
              <a:rPr lang="en-US" dirty="0" smtClean="0"/>
              <a:t>income, subject to the regular percentage limitations of IRC §170</a:t>
            </a:r>
            <a:endParaRPr lang="en-US" dirty="0"/>
          </a:p>
          <a:p>
            <a:pPr lvl="2"/>
            <a:r>
              <a:rPr lang="en-US" dirty="0"/>
              <a:t>Treaty also provides for mutual recognition of income tax exemption of qualifying charities, for </a:t>
            </a:r>
            <a:r>
              <a:rPr lang="en-US" dirty="0" smtClean="0"/>
              <a:t>grant making </a:t>
            </a:r>
            <a:r>
              <a:rPr lang="en-US" dirty="0"/>
              <a:t>by </a:t>
            </a:r>
            <a:r>
              <a:rPr lang="en-US" dirty="0" smtClean="0"/>
              <a:t>US </a:t>
            </a:r>
            <a:r>
              <a:rPr lang="en-US" dirty="0"/>
              <a:t>private foundations to Mexican charities without exercising ER, and for Chapter 42 excise tax exemption for Mexican private foundations provided that substantially all support received from </a:t>
            </a:r>
            <a:r>
              <a:rPr lang="en-US" dirty="0" smtClean="0"/>
              <a:t>non-US sources</a:t>
            </a:r>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18</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540912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1"/>
            <a:r>
              <a:rPr lang="en-US" dirty="0" smtClean="0"/>
              <a:t>United States – Israel Tax Treaty</a:t>
            </a:r>
          </a:p>
          <a:p>
            <a:pPr lvl="2"/>
            <a:r>
              <a:rPr lang="en-US" dirty="0" smtClean="0"/>
              <a:t>Contribution by US person to Israeli public charity or private foundation is deductible under US law if Israeli charity would qualify as public charity under US law and if contribution otherwise deductible </a:t>
            </a:r>
          </a:p>
          <a:p>
            <a:pPr lvl="2"/>
            <a:r>
              <a:rPr lang="en-US" dirty="0" smtClean="0"/>
              <a:t>Deduction can only be claimed against Israeli source income, subject to 25% gross Israeli-source income limitation</a:t>
            </a:r>
          </a:p>
          <a:p>
            <a:pPr lvl="2"/>
            <a:r>
              <a:rPr lang="en-US" dirty="0" smtClean="0"/>
              <a:t>Treaty does not provide for reciprocal recognition of tax exempt entities; consequently donor may only safely claim deduction if Israeli charity has received determination from IRS that it meets US charity requirements</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19</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951685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International Charitable Giving – A Quick Guide to the U.S. Federal Tax Rules</a:t>
            </a:r>
            <a:endParaRPr lang="en-US" sz="3600" dirty="0"/>
          </a:p>
        </p:txBody>
      </p:sp>
      <p:sp>
        <p:nvSpPr>
          <p:cNvPr id="3" name="Subtitle 2"/>
          <p:cNvSpPr>
            <a:spLocks noGrp="1"/>
          </p:cNvSpPr>
          <p:nvPr>
            <p:ph type="subTitle" idx="1"/>
          </p:nvPr>
        </p:nvSpPr>
        <p:spPr/>
        <p:txBody>
          <a:bodyPr/>
          <a:lstStyle/>
          <a:p>
            <a:r>
              <a:rPr lang="en-US" sz="2400" dirty="0" smtClean="0"/>
              <a:t>Martin Hall, Ropes &amp; Gray LLP</a:t>
            </a:r>
          </a:p>
          <a:p>
            <a:r>
              <a:rPr lang="en-US" sz="2400" dirty="0" smtClean="0"/>
              <a:t>October 2014</a:t>
            </a:r>
            <a:endParaRPr lang="en-US" sz="2400"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317"/>
            <a:ext cx="9144000" cy="130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212295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a:buFont typeface="+mj-lt"/>
              <a:buAutoNum type="alphaUcPeriod" startAt="5"/>
            </a:pPr>
            <a:r>
              <a:rPr lang="en-US" dirty="0" smtClean="0"/>
              <a:t>  Dual Qualified Entities (DQE)</a:t>
            </a:r>
          </a:p>
          <a:p>
            <a:pPr lvl="1"/>
            <a:r>
              <a:rPr lang="en-US" dirty="0" smtClean="0"/>
              <a:t>US citizens are taxed on worldwide income, irrespective of residency, raising potential for double taxation when resident in another country</a:t>
            </a:r>
          </a:p>
          <a:p>
            <a:pPr lvl="1"/>
            <a:r>
              <a:rPr lang="en-US" dirty="0" smtClean="0"/>
              <a:t>Treaties and US foreign tax credit help mitigate</a:t>
            </a:r>
          </a:p>
          <a:p>
            <a:pPr lvl="1"/>
            <a:r>
              <a:rPr lang="en-US" dirty="0" smtClean="0"/>
              <a:t>But territorial basis for US and most other countries’ charitable tax relief makes optimization of tax benefit from charitable gift difficult to realize</a:t>
            </a:r>
          </a:p>
          <a:p>
            <a:pPr lvl="1"/>
            <a:r>
              <a:rPr lang="en-US" dirty="0"/>
              <a:t>For </a:t>
            </a:r>
            <a:r>
              <a:rPr lang="en-US" dirty="0" smtClean="0"/>
              <a:t>US </a:t>
            </a:r>
            <a:r>
              <a:rPr lang="en-US" dirty="0"/>
              <a:t>citizens resident in UK (and possibly other </a:t>
            </a:r>
            <a:r>
              <a:rPr lang="en-US" dirty="0" smtClean="0"/>
              <a:t>EU </a:t>
            </a:r>
            <a:r>
              <a:rPr lang="en-US" dirty="0"/>
              <a:t>countries), </a:t>
            </a:r>
            <a:r>
              <a:rPr lang="en-US" dirty="0" smtClean="0"/>
              <a:t>DQE </a:t>
            </a:r>
            <a:r>
              <a:rPr lang="en-US" dirty="0"/>
              <a:t>may present solution</a:t>
            </a:r>
          </a:p>
          <a:p>
            <a:pPr lvl="1"/>
            <a:endParaRPr lang="en-US" dirty="0" smtClean="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20</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2023690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1"/>
            <a:r>
              <a:rPr lang="en-US" dirty="0" smtClean="0"/>
              <a:t>How DQE works (or should work)</a:t>
            </a:r>
          </a:p>
          <a:p>
            <a:pPr lvl="2"/>
            <a:r>
              <a:rPr lang="en-US" dirty="0" smtClean="0"/>
              <a:t>UK charitable company is established and approved by UK Charities Commission</a:t>
            </a:r>
          </a:p>
          <a:p>
            <a:pPr lvl="2"/>
            <a:r>
              <a:rPr lang="en-US" dirty="0" smtClean="0"/>
              <a:t>US tax-exempt organization is sole owner of and controls UK company</a:t>
            </a:r>
          </a:p>
          <a:p>
            <a:pPr lvl="2"/>
            <a:r>
              <a:rPr lang="en-US" dirty="0" smtClean="0"/>
              <a:t>US tax-exempt organization makes </a:t>
            </a:r>
            <a:r>
              <a:rPr lang="en-US" i="1" dirty="0" smtClean="0"/>
              <a:t>check-the-box</a:t>
            </a:r>
            <a:r>
              <a:rPr lang="en-US" dirty="0" smtClean="0"/>
              <a:t> election under Code Section 7701 to treat UK company as disregarded entity for US tax purposes</a:t>
            </a:r>
          </a:p>
          <a:p>
            <a:pPr lvl="2"/>
            <a:r>
              <a:rPr lang="en-US" dirty="0" smtClean="0"/>
              <a:t>UK treats donation by US citizen resident in UK (or other EU country) as made to UK charity, with result that UK gift aid relief is available; US should treat donation as donation to US charity since UK charity is disregarded</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21</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9102809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2"/>
            <a:r>
              <a:rPr lang="en-US" dirty="0" smtClean="0"/>
              <a:t>IRS Notice 2012-52, 2012-35 I.R.B. 317, acknowledges application of disregarded entity rules to US federal income tax charitable deduction, but scope of notice unfortunately limited to domestic single member LLCs owned and controlled by domestic US charities and to income tax deduction</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22</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332306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0" indent="0">
              <a:buNone/>
            </a:pPr>
            <a:r>
              <a:rPr lang="en-US" sz="3900" dirty="0">
                <a:solidFill>
                  <a:prstClr val="black"/>
                </a:solidFill>
                <a:ea typeface="+mj-ea"/>
                <a:cs typeface="+mj-cs"/>
              </a:rPr>
              <a:t>II.  Giving by US Persons:  Estate and Gift Tax Rules</a:t>
            </a:r>
            <a:endParaRPr lang="en-US" sz="3900" dirty="0" smtClean="0"/>
          </a:p>
          <a:p>
            <a:pPr marL="0" indent="0">
              <a:buNone/>
            </a:pPr>
            <a:r>
              <a:rPr lang="en-US" dirty="0" smtClean="0"/>
              <a:t>A.  General Rule:  Estate Tax</a:t>
            </a:r>
          </a:p>
          <a:p>
            <a:pPr lvl="1"/>
            <a:r>
              <a:rPr lang="en-US" dirty="0" smtClean="0"/>
              <a:t>Unlimited deduction permitted for all bequests</a:t>
            </a:r>
          </a:p>
          <a:p>
            <a:pPr lvl="2"/>
            <a:r>
              <a:rPr lang="en-US" dirty="0" smtClean="0"/>
              <a:t>To US governmental entities</a:t>
            </a:r>
          </a:p>
          <a:p>
            <a:pPr lvl="2"/>
            <a:r>
              <a:rPr lang="en-US" dirty="0" smtClean="0"/>
              <a:t>To or for the use of corporation organized and operated exclusively for religious, charitable, scientific, literary or educational purposes </a:t>
            </a:r>
          </a:p>
          <a:p>
            <a:pPr lvl="2"/>
            <a:r>
              <a:rPr lang="en-US" dirty="0" smtClean="0"/>
              <a:t>To a trust </a:t>
            </a:r>
            <a:r>
              <a:rPr lang="en-US" dirty="0"/>
              <a:t>under </a:t>
            </a:r>
            <a:r>
              <a:rPr lang="en-US" dirty="0" smtClean="0"/>
              <a:t>terms </a:t>
            </a:r>
            <a:r>
              <a:rPr lang="en-US" dirty="0"/>
              <a:t>of </a:t>
            </a:r>
            <a:r>
              <a:rPr lang="en-US" dirty="0" smtClean="0"/>
              <a:t>which bequest is used exclusively for charitable purposes</a:t>
            </a:r>
            <a:endParaRPr lang="en-US" dirty="0"/>
          </a:p>
          <a:p>
            <a:pPr marL="684213" lvl="2" indent="0">
              <a:buNone/>
            </a:pPr>
            <a:r>
              <a:rPr lang="en-US" dirty="0" smtClean="0"/>
              <a:t>IRC §2055(a)</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23</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35814936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Not limited to bequests to domestic corporations; and trust purposes not restricted to use in US</a:t>
            </a:r>
          </a:p>
          <a:p>
            <a:pPr lvl="2"/>
            <a:r>
              <a:rPr lang="en-US" dirty="0" smtClean="0"/>
              <a:t>Foreign organization must satisfy prohibitions against private inurement, political activities and lobbying</a:t>
            </a:r>
          </a:p>
          <a:p>
            <a:pPr lvl="2"/>
            <a:r>
              <a:rPr lang="en-US" dirty="0" smtClean="0"/>
              <a:t>Transfer to foreign government for public purposes not within scope of deduction</a:t>
            </a:r>
          </a:p>
          <a:p>
            <a:pPr lvl="3"/>
            <a:r>
              <a:rPr lang="en-US" dirty="0" smtClean="0"/>
              <a:t>However, bequest to foreign government for exclusively charitable purposes will qualify:  Rev. Rul. 74-523, 1974-2 C.B. 304</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24</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5794052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mj-lt"/>
              <a:buAutoNum type="alphaUcPeriod" startAt="2"/>
            </a:pPr>
            <a:r>
              <a:rPr lang="en-US" dirty="0" smtClean="0"/>
              <a:t>  General Rule: Gift Tax</a:t>
            </a:r>
          </a:p>
          <a:p>
            <a:pPr lvl="1"/>
            <a:r>
              <a:rPr lang="en-US" dirty="0" smtClean="0"/>
              <a:t>Rule is comparable to estate tax rule; no geographic limitations, except with regard to foreign governmental entities</a:t>
            </a:r>
          </a:p>
          <a:p>
            <a:pPr>
              <a:buAutoNum type="alphaUcPeriod" startAt="2"/>
            </a:pPr>
            <a:r>
              <a:rPr lang="en-US" dirty="0" smtClean="0"/>
              <a:t>  Treaties</a:t>
            </a:r>
          </a:p>
          <a:p>
            <a:pPr lvl="1"/>
            <a:r>
              <a:rPr lang="en-US" dirty="0" smtClean="0"/>
              <a:t>Only 5 bilateral treaties in force that reference deductibility of charitable gifts and bequests for transfer tax purposes:  Canada, Denmark, France, Germany and Sweden</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25</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5547345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US" sz="3900" dirty="0">
                <a:solidFill>
                  <a:prstClr val="black"/>
                </a:solidFill>
                <a:ea typeface="+mj-ea"/>
                <a:cs typeface="+mj-cs"/>
              </a:rPr>
              <a:t>III.  Giving by </a:t>
            </a:r>
            <a:r>
              <a:rPr lang="en-US" sz="3900" dirty="0" smtClean="0">
                <a:solidFill>
                  <a:prstClr val="black"/>
                </a:solidFill>
                <a:ea typeface="+mj-ea"/>
                <a:cs typeface="+mj-cs"/>
              </a:rPr>
              <a:t>Non-Resident Alien (NRA):  </a:t>
            </a:r>
            <a:r>
              <a:rPr lang="en-US" sz="3900" dirty="0">
                <a:solidFill>
                  <a:prstClr val="black"/>
                </a:solidFill>
                <a:ea typeface="+mj-ea"/>
                <a:cs typeface="+mj-cs"/>
              </a:rPr>
              <a:t>Income Tax Rules</a:t>
            </a:r>
            <a:endParaRPr lang="en-US" sz="3900" dirty="0" smtClean="0"/>
          </a:p>
          <a:p>
            <a:pPr marL="0" indent="0">
              <a:buNone/>
            </a:pPr>
            <a:r>
              <a:rPr lang="en-US" dirty="0" smtClean="0"/>
              <a:t>A.  General Rule</a:t>
            </a:r>
          </a:p>
          <a:p>
            <a:pPr lvl="1"/>
            <a:r>
              <a:rPr lang="en-US" dirty="0" smtClean="0"/>
              <a:t>NRA is taxed on income connected with US trade or business and certain other US source income: IRC §§871 and 872</a:t>
            </a:r>
          </a:p>
          <a:p>
            <a:pPr lvl="1"/>
            <a:r>
              <a:rPr lang="en-US" dirty="0" smtClean="0"/>
              <a:t>NRA cannot claim income tax deduction for gift to foreign charity, in line with basic rule applicable to US persons</a:t>
            </a:r>
          </a:p>
          <a:p>
            <a:pPr lvl="1"/>
            <a:r>
              <a:rPr lang="en-US" dirty="0" smtClean="0"/>
              <a:t>NRA can generally only claim deductions related to income that is effectively connected with US trade or business:  IRC </a:t>
            </a:r>
            <a:r>
              <a:rPr lang="en-US" dirty="0">
                <a:solidFill>
                  <a:prstClr val="black"/>
                </a:solidFill>
              </a:rPr>
              <a:t>§</a:t>
            </a:r>
            <a:r>
              <a:rPr lang="en-US" dirty="0" smtClean="0">
                <a:solidFill>
                  <a:prstClr val="black"/>
                </a:solidFill>
              </a:rPr>
              <a:t>873(a)</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26</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9403418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1"/>
            <a:r>
              <a:rPr lang="en-US" dirty="0" smtClean="0">
                <a:solidFill>
                  <a:prstClr val="black"/>
                </a:solidFill>
              </a:rPr>
              <a:t>NRA </a:t>
            </a:r>
            <a:r>
              <a:rPr lang="en-US" dirty="0">
                <a:solidFill>
                  <a:prstClr val="black"/>
                </a:solidFill>
              </a:rPr>
              <a:t>can claim income tax deduction for gift to US </a:t>
            </a:r>
            <a:r>
              <a:rPr lang="en-US" dirty="0" smtClean="0">
                <a:solidFill>
                  <a:prstClr val="black"/>
                </a:solidFill>
              </a:rPr>
              <a:t>charity whether or not connected to income which is in turn effectively </a:t>
            </a:r>
            <a:r>
              <a:rPr lang="en-US" dirty="0">
                <a:solidFill>
                  <a:prstClr val="black"/>
                </a:solidFill>
              </a:rPr>
              <a:t>connected with US trade or business: IRC §873(b)(2)</a:t>
            </a:r>
          </a:p>
          <a:p>
            <a:pPr lvl="1"/>
            <a:r>
              <a:rPr lang="en-US" dirty="0" smtClean="0"/>
              <a:t>However, to claim deduction, </a:t>
            </a:r>
            <a:r>
              <a:rPr lang="en-US" dirty="0"/>
              <a:t>NRA must have income that is effectively connected with US trade or </a:t>
            </a:r>
            <a:r>
              <a:rPr lang="en-US" dirty="0" smtClean="0"/>
              <a:t>business and must file tax return:  IRC §</a:t>
            </a:r>
            <a:r>
              <a:rPr lang="en-US" dirty="0" smtClean="0">
                <a:solidFill>
                  <a:prstClr val="black"/>
                </a:solidFill>
              </a:rPr>
              <a:t>§871(b) and 874(a)</a:t>
            </a:r>
            <a:endParaRPr lang="en-US" dirty="0">
              <a:solidFill>
                <a:prstClr val="black"/>
              </a:solidFill>
            </a:endParaRP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27</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13836346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857250" indent="-857250">
              <a:buAutoNum type="romanUcPeriod" startAt="4"/>
            </a:pPr>
            <a:r>
              <a:rPr lang="en-US" sz="4200" dirty="0" smtClean="0">
                <a:solidFill>
                  <a:prstClr val="black"/>
                </a:solidFill>
                <a:ea typeface="+mj-ea"/>
                <a:cs typeface="+mj-cs"/>
              </a:rPr>
              <a:t>Giving </a:t>
            </a:r>
            <a:r>
              <a:rPr lang="en-US" sz="4200" dirty="0">
                <a:solidFill>
                  <a:prstClr val="black"/>
                </a:solidFill>
                <a:ea typeface="+mj-ea"/>
                <a:cs typeface="+mj-cs"/>
              </a:rPr>
              <a:t>by </a:t>
            </a:r>
            <a:r>
              <a:rPr lang="en-US" sz="4200" dirty="0" smtClean="0">
                <a:solidFill>
                  <a:prstClr val="black"/>
                </a:solidFill>
                <a:ea typeface="+mj-ea"/>
                <a:cs typeface="+mj-cs"/>
              </a:rPr>
              <a:t>NRAs:  </a:t>
            </a:r>
            <a:r>
              <a:rPr lang="en-US" sz="4200" dirty="0">
                <a:solidFill>
                  <a:prstClr val="black"/>
                </a:solidFill>
                <a:ea typeface="+mj-ea"/>
                <a:cs typeface="+mj-cs"/>
              </a:rPr>
              <a:t>Estate and Gift Tax </a:t>
            </a:r>
            <a:r>
              <a:rPr lang="en-US" sz="4200" dirty="0" smtClean="0">
                <a:solidFill>
                  <a:prstClr val="black"/>
                </a:solidFill>
                <a:ea typeface="+mj-ea"/>
                <a:cs typeface="+mj-cs"/>
              </a:rPr>
              <a:t>Rules</a:t>
            </a:r>
            <a:endParaRPr lang="en-US" sz="4200" dirty="0" smtClean="0"/>
          </a:p>
          <a:p>
            <a:pPr marL="0" indent="0">
              <a:buNone/>
            </a:pPr>
            <a:r>
              <a:rPr lang="en-US" sz="3600" dirty="0" smtClean="0"/>
              <a:t>A.  General Rule:  Estate Tax</a:t>
            </a:r>
          </a:p>
          <a:p>
            <a:pPr lvl="1"/>
            <a:r>
              <a:rPr lang="en-US" sz="3100" dirty="0" smtClean="0"/>
              <a:t>Estate of NRA decedent is permitted charitable deduction against NRA’s gross US estate (property situated in US, including stock of US corporations) for bequests or other transfers at death:</a:t>
            </a:r>
          </a:p>
          <a:p>
            <a:pPr lvl="2"/>
            <a:r>
              <a:rPr lang="en-US" sz="2600" dirty="0" smtClean="0"/>
              <a:t>To or for use of any US political entity for exclusively public purposes</a:t>
            </a:r>
          </a:p>
          <a:p>
            <a:pPr lvl="2"/>
            <a:r>
              <a:rPr lang="en-US" sz="2600" dirty="0" smtClean="0"/>
              <a:t>To or for use of any US domestic corporation organized and operated exclusively for charitable purposes</a:t>
            </a:r>
          </a:p>
          <a:p>
            <a:pPr lvl="2"/>
            <a:r>
              <a:rPr lang="en-US" sz="2600" dirty="0"/>
              <a:t>To trust, but only if bequest is to be used in US by trustees exclusively for charitable </a:t>
            </a:r>
            <a:r>
              <a:rPr lang="en-US" sz="2600" dirty="0" smtClean="0"/>
              <a:t>purposes </a:t>
            </a:r>
            <a:endParaRPr lang="en-US" sz="2600" dirty="0"/>
          </a:p>
          <a:p>
            <a:pPr marL="684213" lvl="2" indent="0">
              <a:buNone/>
            </a:pPr>
            <a:r>
              <a:rPr lang="en-US" sz="3100" dirty="0"/>
              <a:t>IRC §2106(a)(2)</a:t>
            </a:r>
          </a:p>
          <a:p>
            <a:pPr marL="684213" lvl="2" indent="0">
              <a:buNone/>
            </a:pPr>
            <a:endParaRPr lang="en-US" dirty="0" smtClean="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28</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7987610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a:t>Accordingly, deduction is limited to domestic charitable entities and/or </a:t>
            </a:r>
            <a:r>
              <a:rPr lang="en-US" dirty="0" smtClean="0"/>
              <a:t>activities</a:t>
            </a:r>
            <a:endParaRPr lang="en-US" dirty="0"/>
          </a:p>
          <a:p>
            <a:pPr lvl="1"/>
            <a:r>
              <a:rPr lang="en-US" dirty="0" smtClean="0"/>
              <a:t>Deduction may not exceed value of transferred property required to be included in gross estate</a:t>
            </a:r>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29</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145092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US" sz="3900" dirty="0">
                <a:solidFill>
                  <a:prstClr val="black"/>
                </a:solidFill>
                <a:ea typeface="+mj-ea"/>
                <a:cs typeface="+mj-cs"/>
              </a:rPr>
              <a:t>I.  Giving by US Persons:  Income Tax Rules</a:t>
            </a:r>
            <a:endParaRPr lang="en-US" sz="3900" dirty="0" smtClean="0"/>
          </a:p>
          <a:p>
            <a:pPr marL="0" indent="0">
              <a:buNone/>
            </a:pPr>
            <a:r>
              <a:rPr lang="en-US" dirty="0" smtClean="0"/>
              <a:t>	</a:t>
            </a:r>
            <a:r>
              <a:rPr lang="en-US" sz="3500" dirty="0" smtClean="0"/>
              <a:t>A.  General Rule</a:t>
            </a:r>
          </a:p>
          <a:p>
            <a:pPr lvl="1"/>
            <a:r>
              <a:rPr lang="en-US" dirty="0" smtClean="0"/>
              <a:t>Four requirements for income tax deduction for individual taxpayer:</a:t>
            </a:r>
          </a:p>
          <a:p>
            <a:pPr lvl="2"/>
            <a:r>
              <a:rPr lang="en-US" dirty="0" smtClean="0"/>
              <a:t>Donee must be organized and operated exclusively for religious, charitable, scientific, literary, or educational purposes ……</a:t>
            </a:r>
          </a:p>
          <a:p>
            <a:pPr lvl="2"/>
            <a:r>
              <a:rPr lang="en-US" dirty="0" smtClean="0"/>
              <a:t>Donee must not engage in political campaign activity and lobbying</a:t>
            </a:r>
          </a:p>
          <a:p>
            <a:pPr lvl="2"/>
            <a:r>
              <a:rPr lang="en-US" dirty="0" smtClean="0"/>
              <a:t>Donee must not permit private inurement/benefits</a:t>
            </a:r>
          </a:p>
          <a:p>
            <a:pPr lvl="2"/>
            <a:r>
              <a:rPr lang="en-US" dirty="0" smtClean="0"/>
              <a:t>Donee must be created or organized in US or any possession of US, or under law of US, any State, D.C. or US possession</a:t>
            </a:r>
          </a:p>
          <a:p>
            <a:pPr marL="684213" lvl="2" indent="0">
              <a:buNone/>
            </a:pPr>
            <a:r>
              <a:rPr lang="en-US" dirty="0" smtClean="0"/>
              <a:t>Internal Revenue Code (IRC) §§ 170(a) and (c)(2)</a:t>
            </a:r>
          </a:p>
        </p:txBody>
      </p:sp>
      <p:sp>
        <p:nvSpPr>
          <p:cNvPr id="2" name="Date Placeholder 1"/>
          <p:cNvSpPr>
            <a:spLocks noGrp="1"/>
          </p:cNvSpPr>
          <p:nvPr>
            <p:ph type="dt" sz="half" idx="10"/>
          </p:nvPr>
        </p:nvSpPr>
        <p:spPr/>
        <p:txBody>
          <a:bodyPr/>
          <a:lstStyle/>
          <a:p>
            <a:r>
              <a:rPr lang="en-US" dirty="0" smtClean="0"/>
              <a:t>10/23/2014</a:t>
            </a:r>
            <a:endParaRPr lang="en-US" dirty="0"/>
          </a:p>
        </p:txBody>
      </p:sp>
      <p:sp>
        <p:nvSpPr>
          <p:cNvPr id="4" name="Slide Number Placeholder 3"/>
          <p:cNvSpPr>
            <a:spLocks noGrp="1"/>
          </p:cNvSpPr>
          <p:nvPr>
            <p:ph type="sldNum" sz="quarter" idx="12"/>
          </p:nvPr>
        </p:nvSpPr>
        <p:spPr/>
        <p:txBody>
          <a:bodyPr/>
          <a:lstStyle/>
          <a:p>
            <a:fld id="{2426E6FE-34C0-A64F-AD4B-0C80B1404745}" type="slidenum">
              <a:rPr lang="en-US" smtClean="0"/>
              <a:t>3</a:t>
            </a:fld>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4066601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mj-lt"/>
              <a:buAutoNum type="alphaUcPeriod" startAt="2"/>
            </a:pPr>
            <a:r>
              <a:rPr lang="en-US" dirty="0" smtClean="0"/>
              <a:t>  General Rule:  Gift Tax</a:t>
            </a:r>
          </a:p>
          <a:p>
            <a:pPr lvl="1"/>
            <a:r>
              <a:rPr lang="en-US" dirty="0" smtClean="0"/>
              <a:t>NRA is subject to federal gift tax on gifts of real property or tangible personal property situated in US:  IRC §2501(a)(2)</a:t>
            </a:r>
          </a:p>
          <a:p>
            <a:pPr lvl="1"/>
            <a:r>
              <a:rPr lang="en-US" dirty="0" smtClean="0"/>
              <a:t>Although not worded identically to estate tax provisions, charitable gift tax deduction is  allowed only for gifts to domestic US organizations for charitable purposes, US governmental entities for exclusively public purposes, and to trusts or foundations if gift used within US exclusively for charitable purposes:  IRC §2522(b)</a:t>
            </a:r>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30</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1157367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normAutofit fontScale="92500" lnSpcReduction="20000"/>
          </a:bodyPr>
          <a:lstStyle/>
          <a:p>
            <a:pPr lvl="1"/>
            <a:r>
              <a:rPr lang="en-US" dirty="0" smtClean="0"/>
              <a:t>Domestic organization requirement first imposed in 1938</a:t>
            </a:r>
          </a:p>
          <a:p>
            <a:pPr lvl="1"/>
            <a:r>
              <a:rPr lang="en-US" dirty="0" smtClean="0"/>
              <a:t>Followed approach taken to corporate charitable income tax deduction introduced in 1936</a:t>
            </a:r>
          </a:p>
          <a:p>
            <a:pPr lvl="2"/>
            <a:r>
              <a:rPr lang="en-US" dirty="0" smtClean="0"/>
              <a:t>Interestingly, if trustees of US trust are permitted under the terms of trust to make distributions of trust income to charities, income tax deduction is not limited to distributions made to domestic organizations:  IRC §642(c); Treas. Reg. </a:t>
            </a:r>
            <a:r>
              <a:rPr lang="en-US" dirty="0"/>
              <a:t>§</a:t>
            </a:r>
            <a:r>
              <a:rPr lang="en-US" dirty="0" smtClean="0"/>
              <a:t>642(c)-1(a)(2)</a:t>
            </a:r>
          </a:p>
          <a:p>
            <a:pPr lvl="1"/>
            <a:r>
              <a:rPr lang="en-US" dirty="0">
                <a:solidFill>
                  <a:prstClr val="black"/>
                </a:solidFill>
              </a:rPr>
              <a:t>Territorial approach is not unique to US</a:t>
            </a:r>
          </a:p>
          <a:p>
            <a:pPr lvl="2"/>
            <a:r>
              <a:rPr lang="en-US" dirty="0" smtClean="0">
                <a:solidFill>
                  <a:prstClr val="black"/>
                </a:solidFill>
              </a:rPr>
              <a:t>Example: UK - </a:t>
            </a:r>
            <a:r>
              <a:rPr lang="en-US" dirty="0">
                <a:solidFill>
                  <a:prstClr val="black"/>
                </a:solidFill>
              </a:rPr>
              <a:t>No income tax or capital gains tax relief for </a:t>
            </a:r>
            <a:r>
              <a:rPr lang="en-US" dirty="0" smtClean="0">
                <a:solidFill>
                  <a:prstClr val="black"/>
                </a:solidFill>
              </a:rPr>
              <a:t>gift </a:t>
            </a:r>
            <a:r>
              <a:rPr lang="en-US" dirty="0">
                <a:solidFill>
                  <a:prstClr val="black"/>
                </a:solidFill>
              </a:rPr>
              <a:t>to foreign (non-EU) charities; transfer to foreign (non-EU) charity is also a chargeable transfer for inheritance tax purposes</a:t>
            </a:r>
          </a:p>
          <a:p>
            <a:pPr lvl="1"/>
            <a:endParaRPr lang="en-US" dirty="0" smtClean="0"/>
          </a:p>
          <a:p>
            <a:pPr marL="914400" lvl="2" indent="0">
              <a:buNone/>
            </a:pPr>
            <a:endParaRPr lang="en-US" dirty="0" smtClean="0"/>
          </a:p>
          <a:p>
            <a:pPr lvl="2"/>
            <a:endParaRPr lang="en-US" dirty="0"/>
          </a:p>
        </p:txBody>
      </p:sp>
      <p:sp>
        <p:nvSpPr>
          <p:cNvPr id="2" name="Date Placeholder 1"/>
          <p:cNvSpPr>
            <a:spLocks noGrp="1"/>
          </p:cNvSpPr>
          <p:nvPr>
            <p:ph type="dt" sz="half" idx="10"/>
          </p:nvPr>
        </p:nvSpPr>
        <p:spPr/>
        <p:txBody>
          <a:bodyPr/>
          <a:lstStyle/>
          <a:p>
            <a:r>
              <a:rPr lang="en-US" dirty="0" smtClean="0"/>
              <a:t>10/23/2014</a:t>
            </a:r>
            <a:endParaRPr lang="en-US" dirty="0"/>
          </a:p>
        </p:txBody>
      </p:sp>
      <p:sp>
        <p:nvSpPr>
          <p:cNvPr id="3" name="Slide Number Placeholder 2"/>
          <p:cNvSpPr>
            <a:spLocks noGrp="1"/>
          </p:cNvSpPr>
          <p:nvPr>
            <p:ph type="sldNum" sz="quarter" idx="12"/>
          </p:nvPr>
        </p:nvSpPr>
        <p:spPr/>
        <p:txBody>
          <a:bodyPr/>
          <a:lstStyle/>
          <a:p>
            <a:fld id="{2426E6FE-34C0-A64F-AD4B-0C80B1404745}" type="slidenum">
              <a:rPr lang="en-US" smtClean="0"/>
              <a:t>4</a:t>
            </a:fld>
            <a:endParaRPr lang="en-US" dirty="0"/>
          </a:p>
        </p:txBody>
      </p:sp>
      <p:sp>
        <p:nvSpPr>
          <p:cNvPr id="4" name="Footer Placeholder 3"/>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495001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lvl="1"/>
            <a:r>
              <a:rPr lang="en-US" dirty="0" smtClean="0">
                <a:solidFill>
                  <a:prstClr val="black"/>
                </a:solidFill>
              </a:rPr>
              <a:t>Rationale behind territoriality: </a:t>
            </a:r>
            <a:r>
              <a:rPr lang="en-US" dirty="0">
                <a:solidFill>
                  <a:prstClr val="black"/>
                </a:solidFill>
              </a:rPr>
              <a:t>savings realized from gifts to organizations whose charitable activities relieve government of obligations/programs requiring use of public funds offsets loss of revenue resulting from deduction</a:t>
            </a:r>
          </a:p>
          <a:p>
            <a:pPr lvl="1"/>
            <a:r>
              <a:rPr lang="en-US" dirty="0">
                <a:solidFill>
                  <a:prstClr val="black"/>
                </a:solidFill>
              </a:rPr>
              <a:t>Notwithstanding rationale, donations by individuals to or for the use of domestic US organizations are deductible even though “all, or some portion of, the funds of the organization may be used in foreign countries for charitable or educational purposes.”  Treas. Reg. §1.170A-8(a)(1) </a:t>
            </a:r>
          </a:p>
          <a:p>
            <a:pPr lvl="1"/>
            <a:r>
              <a:rPr lang="en-US" dirty="0">
                <a:solidFill>
                  <a:prstClr val="black"/>
                </a:solidFill>
              </a:rPr>
              <a:t>Consequently, gating issue is domestic status of recipient entity, not domestic charitable use of donated </a:t>
            </a:r>
            <a:r>
              <a:rPr lang="en-US" dirty="0" smtClean="0">
                <a:solidFill>
                  <a:prstClr val="black"/>
                </a:solidFill>
              </a:rPr>
              <a:t>funds</a:t>
            </a:r>
          </a:p>
          <a:p>
            <a:pPr lvl="2"/>
            <a:r>
              <a:rPr lang="en-US" dirty="0" smtClean="0">
                <a:solidFill>
                  <a:prstClr val="black"/>
                </a:solidFill>
              </a:rPr>
              <a:t>But contribution made by domestic corporate taxpayer to domestic trust, chest, fund or foundation must be used within US or any of its possessions to qualify for corporate income tax deduction:  IRC §170(c)(2) </a:t>
            </a:r>
            <a:endParaRPr lang="en-US" dirty="0">
              <a:solidFill>
                <a:prstClr val="black"/>
              </a:solidFill>
            </a:endParaRPr>
          </a:p>
          <a:p>
            <a:endParaRPr lang="en-US" dirty="0"/>
          </a:p>
        </p:txBody>
      </p:sp>
      <p:sp>
        <p:nvSpPr>
          <p:cNvPr id="4" name="Date Placeholder 3"/>
          <p:cNvSpPr>
            <a:spLocks noGrp="1"/>
          </p:cNvSpPr>
          <p:nvPr>
            <p:ph type="dt" sz="half" idx="10"/>
          </p:nvPr>
        </p:nvSpPr>
        <p:spPr/>
        <p:txBody>
          <a:bodyPr/>
          <a:lstStyle/>
          <a:p>
            <a:r>
              <a:rPr lang="en-US" dirty="0" smtClean="0"/>
              <a:t>10/23/2014</a:t>
            </a:r>
            <a:endParaRPr lang="en-US" dirty="0"/>
          </a:p>
        </p:txBody>
      </p:sp>
      <p:sp>
        <p:nvSpPr>
          <p:cNvPr id="5" name="Footer Placeholder 4"/>
          <p:cNvSpPr>
            <a:spLocks noGrp="1"/>
          </p:cNvSpPr>
          <p:nvPr>
            <p:ph type="ftr" sz="quarter" idx="11"/>
          </p:nvPr>
        </p:nvSpPr>
        <p:spPr/>
        <p:txBody>
          <a:bodyPr/>
          <a:lstStyle/>
          <a:p>
            <a:r>
              <a:rPr lang="en-US" dirty="0" smtClean="0"/>
              <a:t>International Charitable Giving:  Quick Tax Guide</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5</a:t>
            </a:fld>
            <a:endParaRPr lang="en-US" dirty="0"/>
          </a:p>
        </p:txBody>
      </p:sp>
    </p:spTree>
    <p:extLst>
      <p:ext uri="{BB962C8B-B14F-4D97-AF65-F5344CB8AC3E}">
        <p14:creationId xmlns:p14="http://schemas.microsoft.com/office/powerpoint/2010/main" val="4198492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mj-lt"/>
              <a:buAutoNum type="alphaUcPeriod" startAt="2"/>
            </a:pPr>
            <a:r>
              <a:rPr lang="en-US" dirty="0" smtClean="0"/>
              <a:t>  Earmarking and Conduit Restrictions</a:t>
            </a:r>
          </a:p>
          <a:p>
            <a:pPr lvl="1"/>
            <a:r>
              <a:rPr lang="en-US" dirty="0" smtClean="0"/>
              <a:t>Simple fact of contribution to domestic charitable entity is not determinative</a:t>
            </a:r>
          </a:p>
          <a:p>
            <a:pPr lvl="1"/>
            <a:r>
              <a:rPr lang="en-US" dirty="0" smtClean="0"/>
              <a:t>Ability to claim deduction for contribution used for overseas activities depends on degree of control exerted by domestic organization and lack of control imposed by donor</a:t>
            </a:r>
          </a:p>
          <a:p>
            <a:pPr lvl="2"/>
            <a:r>
              <a:rPr lang="en-US" dirty="0" smtClean="0"/>
              <a:t>“Given result at the end of a straight path is not made a different result because reached by following a devious path.”  Rev. Rul. 63-252, 1963-2 C.B. 101</a:t>
            </a:r>
          </a:p>
        </p:txBody>
      </p:sp>
      <p:sp>
        <p:nvSpPr>
          <p:cNvPr id="2" name="Date Placeholder 1"/>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6</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4534934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r>
              <a:rPr lang="en-US" dirty="0" smtClean="0"/>
              <a:t>Important test in this regard is who solicited whom</a:t>
            </a:r>
          </a:p>
          <a:p>
            <a:pPr lvl="2"/>
            <a:r>
              <a:rPr lang="en-US" dirty="0" smtClean="0"/>
              <a:t>When recipient organization designates overseas use of funds and maintains adequate control and accountability for funds, donor’s contribution produces deduction</a:t>
            </a:r>
          </a:p>
          <a:p>
            <a:pPr lvl="2"/>
            <a:r>
              <a:rPr lang="en-US" dirty="0" smtClean="0"/>
              <a:t>When donor identifies desired overseas use, and uses domestic organization as funding agent or conduit, gift is not allowed as deduction to donor</a:t>
            </a:r>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7</a:t>
            </a:fld>
            <a:endParaRPr lang="en-US" dirty="0"/>
          </a:p>
        </p:txBody>
      </p:sp>
      <p:sp>
        <p:nvSpPr>
          <p:cNvPr id="9" name="Footer Placeholder 8"/>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2942661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mj-lt"/>
              <a:buAutoNum type="alphaUcPeriod" startAt="3"/>
            </a:pPr>
            <a:r>
              <a:rPr lang="en-US" dirty="0" smtClean="0"/>
              <a:t>  Options for Making International Gifts</a:t>
            </a:r>
          </a:p>
          <a:p>
            <a:pPr lvl="1"/>
            <a:r>
              <a:rPr lang="en-US" dirty="0" smtClean="0"/>
              <a:t>Public US charities with overseas operations</a:t>
            </a:r>
          </a:p>
          <a:p>
            <a:pPr lvl="2"/>
            <a:r>
              <a:rPr lang="en-US" dirty="0" smtClean="0"/>
              <a:t>Activity that is charitable if carried out in US is also charitable activity if carried out overseas</a:t>
            </a:r>
          </a:p>
          <a:p>
            <a:pPr lvl="2"/>
            <a:r>
              <a:rPr lang="en-US" dirty="0" smtClean="0"/>
              <a:t>Example:  American Red Cross </a:t>
            </a:r>
          </a:p>
          <a:p>
            <a:pPr lvl="1"/>
            <a:r>
              <a:rPr lang="en-US" dirty="0" smtClean="0"/>
              <a:t> US </a:t>
            </a:r>
            <a:r>
              <a:rPr lang="en-US" i="1" dirty="0" smtClean="0"/>
              <a:t>Friends of </a:t>
            </a:r>
            <a:r>
              <a:rPr lang="en-US" dirty="0" smtClean="0"/>
              <a:t>Organizations (FOO)</a:t>
            </a:r>
          </a:p>
          <a:p>
            <a:pPr lvl="2"/>
            <a:r>
              <a:rPr lang="en-US" dirty="0" smtClean="0"/>
              <a:t>Examples:   Cultural - American Friends of the Louvre; Educational - Cambridge in America</a:t>
            </a:r>
          </a:p>
          <a:p>
            <a:pPr lvl="1"/>
            <a:endParaRPr lang="en-US" dirty="0" smtClean="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8</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18452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2"/>
            <a:r>
              <a:rPr lang="en-US" dirty="0" smtClean="0"/>
              <a:t>Blue-print for establishing FOO found in Rev. Rul. 66-79, 1966-1 C.B. 48:</a:t>
            </a:r>
          </a:p>
          <a:p>
            <a:pPr lvl="3"/>
            <a:r>
              <a:rPr lang="en-US" dirty="0" smtClean="0"/>
              <a:t>In most cases, FOO must be a public charity</a:t>
            </a:r>
          </a:p>
          <a:p>
            <a:pPr lvl="3"/>
            <a:r>
              <a:rPr lang="en-US" dirty="0" smtClean="0"/>
              <a:t>Board of FOO should have majority of members independent of supported grantee</a:t>
            </a:r>
          </a:p>
          <a:p>
            <a:pPr lvl="3"/>
            <a:r>
              <a:rPr lang="en-US" dirty="0" smtClean="0"/>
              <a:t>FOO must have full control and discretion as to use of contributions that it receives, both with respect to donor of funds (no earmarking) and ultimate grantee (not a conduit)</a:t>
            </a:r>
          </a:p>
          <a:p>
            <a:pPr lvl="3"/>
            <a:r>
              <a:rPr lang="en-US" dirty="0" smtClean="0"/>
              <a:t>FOO may solicit for specific grant, provided it has reviewed and approved grant as being in furtherance of its purposes</a:t>
            </a:r>
          </a:p>
          <a:p>
            <a:pPr lvl="3"/>
            <a:r>
              <a:rPr lang="en-US" dirty="0" smtClean="0"/>
              <a:t>FOO must require periodic accounting by grantee as to expenditure/use of grant</a:t>
            </a:r>
            <a:endParaRPr lang="en-US" dirty="0"/>
          </a:p>
        </p:txBody>
      </p:sp>
      <p:sp>
        <p:nvSpPr>
          <p:cNvPr id="5" name="Date Placeholder 4"/>
          <p:cNvSpPr>
            <a:spLocks noGrp="1"/>
          </p:cNvSpPr>
          <p:nvPr>
            <p:ph type="dt" sz="half" idx="10"/>
          </p:nvPr>
        </p:nvSpPr>
        <p:spPr/>
        <p:txBody>
          <a:bodyPr/>
          <a:lstStyle/>
          <a:p>
            <a:r>
              <a:rPr lang="en-US" dirty="0" smtClean="0"/>
              <a:t>10/23/2014</a:t>
            </a:r>
            <a:endParaRPr lang="en-US" dirty="0"/>
          </a:p>
        </p:txBody>
      </p:sp>
      <p:sp>
        <p:nvSpPr>
          <p:cNvPr id="6" name="Slide Number Placeholder 5"/>
          <p:cNvSpPr>
            <a:spLocks noGrp="1"/>
          </p:cNvSpPr>
          <p:nvPr>
            <p:ph type="sldNum" sz="quarter" idx="12"/>
          </p:nvPr>
        </p:nvSpPr>
        <p:spPr/>
        <p:txBody>
          <a:bodyPr/>
          <a:lstStyle/>
          <a:p>
            <a:fld id="{2426E6FE-34C0-A64F-AD4B-0C80B1404745}" type="slidenum">
              <a:rPr lang="en-US" smtClean="0"/>
              <a:t>9</a:t>
            </a:fld>
            <a:endParaRPr lang="en-US" dirty="0"/>
          </a:p>
        </p:txBody>
      </p:sp>
      <p:sp>
        <p:nvSpPr>
          <p:cNvPr id="7" name="Footer Placeholder 6"/>
          <p:cNvSpPr>
            <a:spLocks noGrp="1"/>
          </p:cNvSpPr>
          <p:nvPr>
            <p:ph type="ftr" sz="quarter" idx="11"/>
          </p:nvPr>
        </p:nvSpPr>
        <p:spPr/>
        <p:txBody>
          <a:bodyPr/>
          <a:lstStyle/>
          <a:p>
            <a:r>
              <a:rPr lang="en-US" dirty="0" smtClean="0"/>
              <a:t>International Charitable Giving:  Quick Tax Guide</a:t>
            </a:r>
            <a:endParaRPr lang="en-US" dirty="0"/>
          </a:p>
        </p:txBody>
      </p:sp>
    </p:spTree>
    <p:extLst>
      <p:ext uri="{BB962C8B-B14F-4D97-AF65-F5344CB8AC3E}">
        <p14:creationId xmlns:p14="http://schemas.microsoft.com/office/powerpoint/2010/main" val="2677608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2885</Words>
  <Application>Microsoft Office PowerPoint</Application>
  <PresentationFormat>On-screen Show (4:3)</PresentationFormat>
  <Paragraphs>309</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International Charitable Giving – A Quick Guide to the U.S. Federal Tax Rules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Ropes &amp; Gray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Kirsten Phillips</dc:creator>
  <cp:lastModifiedBy>Martin Hall</cp:lastModifiedBy>
  <cp:revision>23</cp:revision>
  <cp:lastPrinted>2014-10-22T23:04:27Z</cp:lastPrinted>
  <dcterms:created xsi:type="dcterms:W3CDTF">2014-08-14T16:27:14Z</dcterms:created>
  <dcterms:modified xsi:type="dcterms:W3CDTF">2014-11-21T11:35:17Z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False</vt:lpwstr>
  </property>
</Properties>
</file>