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6" r:id="rId1"/>
  </p:sldMasterIdLst>
  <p:notesMasterIdLst>
    <p:notesMasterId r:id="rId29"/>
  </p:notesMasterIdLst>
  <p:sldIdLst>
    <p:sldId id="256" r:id="rId2"/>
    <p:sldId id="564" r:id="rId3"/>
    <p:sldId id="565" r:id="rId4"/>
    <p:sldId id="566" r:id="rId5"/>
    <p:sldId id="535" r:id="rId6"/>
    <p:sldId id="536" r:id="rId7"/>
    <p:sldId id="567" r:id="rId8"/>
    <p:sldId id="568" r:id="rId9"/>
    <p:sldId id="569" r:id="rId10"/>
    <p:sldId id="570" r:id="rId11"/>
    <p:sldId id="538" r:id="rId12"/>
    <p:sldId id="539" r:id="rId13"/>
    <p:sldId id="540" r:id="rId14"/>
    <p:sldId id="542" r:id="rId15"/>
    <p:sldId id="545" r:id="rId16"/>
    <p:sldId id="546" r:id="rId17"/>
    <p:sldId id="543" r:id="rId18"/>
    <p:sldId id="562" r:id="rId19"/>
    <p:sldId id="407" r:id="rId20"/>
    <p:sldId id="514" r:id="rId21"/>
    <p:sldId id="516" r:id="rId22"/>
    <p:sldId id="361" r:id="rId23"/>
    <p:sldId id="472" r:id="rId24"/>
    <p:sldId id="473" r:id="rId25"/>
    <p:sldId id="474" r:id="rId26"/>
    <p:sldId id="571" r:id="rId27"/>
    <p:sldId id="559" r:id="rId28"/>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800080"/>
    <a:srgbClr val="800040"/>
    <a:srgbClr val="FF0080"/>
    <a:srgbClr val="999999"/>
    <a:srgbClr val="F6FFB4"/>
    <a:srgbClr val="169A2C"/>
    <a:srgbClr val="EDD504"/>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290" autoAdjust="0"/>
  </p:normalViewPr>
  <p:slideViewPr>
    <p:cSldViewPr snapToGrid="0">
      <p:cViewPr varScale="1">
        <p:scale>
          <a:sx n="75" d="100"/>
          <a:sy n="75" d="100"/>
        </p:scale>
        <p:origin x="1236"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28033490875205"/>
          <c:y val="7.2532909890755198E-2"/>
          <c:w val="0.54305649587572902"/>
          <c:h val="0.88684225955754503"/>
        </c:manualLayout>
      </c:layout>
      <c:pieChart>
        <c:varyColors val="1"/>
        <c:ser>
          <c:idx val="0"/>
          <c:order val="0"/>
          <c:tx>
            <c:strRef>
              <c:f>Sheet1!$B$1</c:f>
              <c:strCache>
                <c:ptCount val="1"/>
                <c:pt idx="0">
                  <c:v> 2</c:v>
                </c:pt>
              </c:strCache>
            </c:strRef>
          </c:tx>
          <c:spPr>
            <a:solidFill>
              <a:srgbClr val="FFFFFF"/>
            </a:solidFill>
            <a:ln w="28575" cmpd="sng">
              <a:solidFill>
                <a:schemeClr val="tx1"/>
              </a:solidFill>
            </a:ln>
            <a:effectLst/>
          </c:spPr>
          <c:dPt>
            <c:idx val="0"/>
            <c:bubble3D val="0"/>
            <c:spPr>
              <a:solidFill>
                <a:srgbClr val="1F497D"/>
              </a:solidFill>
              <a:ln w="28575" cmpd="sng">
                <a:solidFill>
                  <a:schemeClr val="tx1"/>
                </a:solidFill>
              </a:ln>
              <a:effectLst/>
            </c:spPr>
            <c:extLst>
              <c:ext xmlns:c16="http://schemas.microsoft.com/office/drawing/2014/chart" uri="{C3380CC4-5D6E-409C-BE32-E72D297353CC}">
                <c16:uniqueId val="{00000001-0661-426B-A177-882C160352B2}"/>
              </c:ext>
            </c:extLst>
          </c:dPt>
          <c:cat>
            <c:strRef>
              <c:f>Sheet1!$A$2:$A$5</c:f>
              <c:strCache>
                <c:ptCount val="4"/>
                <c:pt idx="0">
                  <c:v> </c:v>
                </c:pt>
                <c:pt idx="1">
                  <c:v> </c:v>
                </c:pt>
                <c:pt idx="2">
                  <c:v> </c:v>
                </c:pt>
                <c:pt idx="3">
                  <c:v> </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2-0661-426B-A177-882C160352B2}"/>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28033490875205"/>
          <c:y val="7.2532909890755198E-2"/>
          <c:w val="0.54305649587572902"/>
          <c:h val="0.88684225955754503"/>
        </c:manualLayout>
      </c:layout>
      <c:pieChart>
        <c:varyColors val="1"/>
        <c:ser>
          <c:idx val="0"/>
          <c:order val="0"/>
          <c:tx>
            <c:strRef>
              <c:f>Sheet1!$B$1</c:f>
              <c:strCache>
                <c:ptCount val="1"/>
                <c:pt idx="0">
                  <c:v> 2</c:v>
                </c:pt>
              </c:strCache>
            </c:strRef>
          </c:tx>
          <c:spPr>
            <a:solidFill>
              <a:srgbClr val="FFFFFF"/>
            </a:solidFill>
            <a:ln w="28575" cmpd="sng">
              <a:solidFill>
                <a:schemeClr val="tx1"/>
              </a:solidFill>
            </a:ln>
            <a:effectLst/>
          </c:spPr>
          <c:dPt>
            <c:idx val="0"/>
            <c:bubble3D val="0"/>
            <c:spPr>
              <a:solidFill>
                <a:srgbClr val="1F497D"/>
              </a:solidFill>
              <a:ln w="28575" cmpd="sng">
                <a:solidFill>
                  <a:schemeClr val="tx1"/>
                </a:solidFill>
              </a:ln>
              <a:effectLst/>
            </c:spPr>
            <c:extLst>
              <c:ext xmlns:c16="http://schemas.microsoft.com/office/drawing/2014/chart" uri="{C3380CC4-5D6E-409C-BE32-E72D297353CC}">
                <c16:uniqueId val="{00000001-FD0E-47B8-9F89-CC389CC81EB4}"/>
              </c:ext>
            </c:extLst>
          </c:dPt>
          <c:cat>
            <c:strRef>
              <c:f>Sheet1!$A$2:$A$5</c:f>
              <c:strCache>
                <c:ptCount val="4"/>
                <c:pt idx="0">
                  <c:v> </c:v>
                </c:pt>
                <c:pt idx="1">
                  <c:v> </c:v>
                </c:pt>
                <c:pt idx="2">
                  <c:v> </c:v>
                </c:pt>
                <c:pt idx="3">
                  <c:v> </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2-FD0E-47B8-9F89-CC389CC81EB4}"/>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E2846A-2771-4AE7-A64B-63163A78B5E8}" type="doc">
      <dgm:prSet loTypeId="urn:microsoft.com/office/officeart/2005/8/layout/process1" loCatId="process" qsTypeId="urn:microsoft.com/office/officeart/2005/8/quickstyle/simple2" qsCatId="simple" csTypeId="urn:microsoft.com/office/officeart/2005/8/colors/accent1_2" csCatId="accent1" phldr="1"/>
      <dgm:spPr/>
    </dgm:pt>
    <dgm:pt modelId="{DC02B0B3-991C-474B-AD4F-13CD7DEA26AE}">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800" dirty="0" smtClean="0">
              <a:latin typeface="Cambria" pitchFamily="18" charset="0"/>
            </a:rPr>
            <a:t>Company A wants to donate $100,000</a:t>
          </a:r>
          <a:endParaRPr lang="en-US" sz="2800" dirty="0">
            <a:latin typeface="Cambria" pitchFamily="18" charset="0"/>
          </a:endParaRPr>
        </a:p>
      </dgm:t>
    </dgm:pt>
    <dgm:pt modelId="{DBA428E1-C9FF-47CD-A288-C4E4D2AA04A5}" type="parTrans" cxnId="{3D3F3AF4-ADA0-42C8-A30A-C0CED53D73A3}">
      <dgm:prSet/>
      <dgm:spPr/>
      <dgm:t>
        <a:bodyPr/>
        <a:lstStyle/>
        <a:p>
          <a:endParaRPr lang="en-US"/>
        </a:p>
      </dgm:t>
    </dgm:pt>
    <dgm:pt modelId="{9F692AC4-AD9C-4CCE-A54C-A1DF9F4ABFB5}" type="sibTrans" cxnId="{3D3F3AF4-ADA0-42C8-A30A-C0CED53D73A3}">
      <dgm:prSet>
        <dgm:style>
          <a:lnRef idx="1">
            <a:schemeClr val="accent1"/>
          </a:lnRef>
          <a:fillRef idx="3">
            <a:schemeClr val="accent1"/>
          </a:fillRef>
          <a:effectRef idx="2">
            <a:schemeClr val="accent1"/>
          </a:effectRef>
          <a:fontRef idx="minor">
            <a:schemeClr val="lt1"/>
          </a:fontRef>
        </dgm:style>
      </dgm:prSet>
      <dgm:spPr/>
      <dgm:t>
        <a:bodyPr/>
        <a:lstStyle/>
        <a:p>
          <a:endParaRPr lang="en-US"/>
        </a:p>
      </dgm:t>
    </dgm:pt>
    <dgm:pt modelId="{361A977D-47F2-4F5D-81E0-5CDF514561D8}">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CA" sz="2600" b="0" i="0" dirty="0" smtClean="0">
              <a:latin typeface="Cambria" pitchFamily="18" charset="0"/>
            </a:rPr>
            <a:t>Donation split among </a:t>
          </a:r>
          <a:r>
            <a:rPr lang="en-CA" sz="2600" b="0" i="1" dirty="0" smtClean="0">
              <a:latin typeface="Cambria" pitchFamily="18" charset="0"/>
            </a:rPr>
            <a:t>employees</a:t>
          </a:r>
          <a:endParaRPr lang="en-US" sz="2600" dirty="0">
            <a:latin typeface="Cambria" pitchFamily="18" charset="0"/>
          </a:endParaRPr>
        </a:p>
      </dgm:t>
    </dgm:pt>
    <dgm:pt modelId="{FF3BB0D2-3364-481E-BFC0-B27D3C69BC53}" type="parTrans" cxnId="{0216339C-AB47-49CC-B361-89EE6610F561}">
      <dgm:prSet/>
      <dgm:spPr/>
      <dgm:t>
        <a:bodyPr/>
        <a:lstStyle/>
        <a:p>
          <a:endParaRPr lang="en-US"/>
        </a:p>
      </dgm:t>
    </dgm:pt>
    <dgm:pt modelId="{73824615-B2E9-4C0B-8399-63491CBCA054}" type="sibTrans" cxnId="{0216339C-AB47-49CC-B361-89EE6610F561}">
      <dgm:prSet>
        <dgm:style>
          <a:lnRef idx="1">
            <a:schemeClr val="accent1"/>
          </a:lnRef>
          <a:fillRef idx="3">
            <a:schemeClr val="accent1"/>
          </a:fillRef>
          <a:effectRef idx="2">
            <a:schemeClr val="accent1"/>
          </a:effectRef>
          <a:fontRef idx="minor">
            <a:schemeClr val="lt1"/>
          </a:fontRef>
        </dgm:style>
      </dgm:prSet>
      <dgm:spPr/>
      <dgm:t>
        <a:bodyPr/>
        <a:lstStyle/>
        <a:p>
          <a:endParaRPr lang="en-US"/>
        </a:p>
      </dgm:t>
    </dgm:pt>
    <dgm:pt modelId="{5D8D8E63-5974-47C8-91BF-6C548ED8AEF2}">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400" dirty="0" smtClean="0">
              <a:latin typeface="Cambria" pitchFamily="18" charset="0"/>
            </a:rPr>
            <a:t>Charities X, Y, Z…</a:t>
          </a:r>
          <a:endParaRPr lang="en-US" sz="2400" dirty="0">
            <a:latin typeface="Cambria" pitchFamily="18" charset="0"/>
          </a:endParaRPr>
        </a:p>
      </dgm:t>
    </dgm:pt>
    <dgm:pt modelId="{99A9DFBA-F820-4100-8DCC-5BFD62A7AEAF}" type="parTrans" cxnId="{D66967C7-7CA0-49B0-9883-30A6FB2E21D4}">
      <dgm:prSet/>
      <dgm:spPr/>
      <dgm:t>
        <a:bodyPr/>
        <a:lstStyle/>
        <a:p>
          <a:endParaRPr lang="en-US"/>
        </a:p>
      </dgm:t>
    </dgm:pt>
    <dgm:pt modelId="{D098508C-44A0-49D0-A169-3C90274E83D2}" type="sibTrans" cxnId="{D66967C7-7CA0-49B0-9883-30A6FB2E21D4}">
      <dgm:prSet/>
      <dgm:spPr/>
      <dgm:t>
        <a:bodyPr/>
        <a:lstStyle/>
        <a:p>
          <a:endParaRPr lang="en-US"/>
        </a:p>
      </dgm:t>
    </dgm:pt>
    <dgm:pt modelId="{E5E2222B-04C5-41B9-B9A4-D0335852FFF3}" type="pres">
      <dgm:prSet presAssocID="{C2E2846A-2771-4AE7-A64B-63163A78B5E8}" presName="Name0" presStyleCnt="0">
        <dgm:presLayoutVars>
          <dgm:dir/>
          <dgm:resizeHandles val="exact"/>
        </dgm:presLayoutVars>
      </dgm:prSet>
      <dgm:spPr/>
    </dgm:pt>
    <dgm:pt modelId="{81D2C2F6-8FFF-4038-9331-D08E4ABF55DD}" type="pres">
      <dgm:prSet presAssocID="{DC02B0B3-991C-474B-AD4F-13CD7DEA26AE}" presName="node" presStyleLbl="node1" presStyleIdx="0" presStyleCnt="3" custLinFactNeighborY="8723">
        <dgm:presLayoutVars>
          <dgm:bulletEnabled val="1"/>
        </dgm:presLayoutVars>
      </dgm:prSet>
      <dgm:spPr/>
      <dgm:t>
        <a:bodyPr/>
        <a:lstStyle/>
        <a:p>
          <a:endParaRPr lang="en-US"/>
        </a:p>
      </dgm:t>
    </dgm:pt>
    <dgm:pt modelId="{57D40CBD-2C64-48DE-8751-CA0CDB6EB81F}" type="pres">
      <dgm:prSet presAssocID="{9F692AC4-AD9C-4CCE-A54C-A1DF9F4ABFB5}" presName="sibTrans" presStyleLbl="sibTrans2D1" presStyleIdx="0" presStyleCnt="2" custScaleX="144138" custScaleY="99526" custLinFactNeighborX="0" custLinFactNeighborY="0"/>
      <dgm:spPr/>
      <dgm:t>
        <a:bodyPr/>
        <a:lstStyle/>
        <a:p>
          <a:endParaRPr lang="en-US"/>
        </a:p>
      </dgm:t>
    </dgm:pt>
    <dgm:pt modelId="{3893B2CA-B724-4739-BA7D-040400807BCE}" type="pres">
      <dgm:prSet presAssocID="{9F692AC4-AD9C-4CCE-A54C-A1DF9F4ABFB5}" presName="connectorText" presStyleLbl="sibTrans2D1" presStyleIdx="0" presStyleCnt="2"/>
      <dgm:spPr/>
      <dgm:t>
        <a:bodyPr/>
        <a:lstStyle/>
        <a:p>
          <a:endParaRPr lang="en-US"/>
        </a:p>
      </dgm:t>
    </dgm:pt>
    <dgm:pt modelId="{5F5A8CD0-F336-458C-8748-1E9931FDDCAB}" type="pres">
      <dgm:prSet presAssocID="{361A977D-47F2-4F5D-81E0-5CDF514561D8}" presName="node" presStyleLbl="node1" presStyleIdx="1" presStyleCnt="3" custLinFactNeighborY="8723">
        <dgm:presLayoutVars>
          <dgm:bulletEnabled val="1"/>
        </dgm:presLayoutVars>
      </dgm:prSet>
      <dgm:spPr/>
      <dgm:t>
        <a:bodyPr/>
        <a:lstStyle/>
        <a:p>
          <a:endParaRPr lang="en-US"/>
        </a:p>
      </dgm:t>
    </dgm:pt>
    <dgm:pt modelId="{F5673E36-F567-4C1E-A806-DFC591D820AB}" type="pres">
      <dgm:prSet presAssocID="{73824615-B2E9-4C0B-8399-63491CBCA054}" presName="sibTrans" presStyleLbl="sibTrans2D1" presStyleIdx="1" presStyleCnt="2" custScaleX="128889"/>
      <dgm:spPr/>
      <dgm:t>
        <a:bodyPr/>
        <a:lstStyle/>
        <a:p>
          <a:endParaRPr lang="en-US"/>
        </a:p>
      </dgm:t>
    </dgm:pt>
    <dgm:pt modelId="{0CA67198-965F-4815-B024-E53D330A13B6}" type="pres">
      <dgm:prSet presAssocID="{73824615-B2E9-4C0B-8399-63491CBCA054}" presName="connectorText" presStyleLbl="sibTrans2D1" presStyleIdx="1" presStyleCnt="2"/>
      <dgm:spPr/>
      <dgm:t>
        <a:bodyPr/>
        <a:lstStyle/>
        <a:p>
          <a:endParaRPr lang="en-US"/>
        </a:p>
      </dgm:t>
    </dgm:pt>
    <dgm:pt modelId="{88179462-3D7A-49FF-8BA8-F31950722D31}" type="pres">
      <dgm:prSet presAssocID="{5D8D8E63-5974-47C8-91BF-6C548ED8AEF2}" presName="node" presStyleLbl="node1" presStyleIdx="2" presStyleCnt="3" custScaleX="124124" custScaleY="65917" custLinFactNeighborX="-6843" custLinFactNeighborY="8244">
        <dgm:presLayoutVars>
          <dgm:bulletEnabled val="1"/>
        </dgm:presLayoutVars>
      </dgm:prSet>
      <dgm:spPr/>
      <dgm:t>
        <a:bodyPr/>
        <a:lstStyle/>
        <a:p>
          <a:endParaRPr lang="en-US"/>
        </a:p>
      </dgm:t>
    </dgm:pt>
  </dgm:ptLst>
  <dgm:cxnLst>
    <dgm:cxn modelId="{7227B502-6BC8-4BFB-9F07-9C40D1158720}" type="presOf" srcId="{73824615-B2E9-4C0B-8399-63491CBCA054}" destId="{F5673E36-F567-4C1E-A806-DFC591D820AB}" srcOrd="0" destOrd="0" presId="urn:microsoft.com/office/officeart/2005/8/layout/process1"/>
    <dgm:cxn modelId="{0B676DF8-ADAA-4E8E-BF13-516F518A671E}" type="presOf" srcId="{DC02B0B3-991C-474B-AD4F-13CD7DEA26AE}" destId="{81D2C2F6-8FFF-4038-9331-D08E4ABF55DD}" srcOrd="0" destOrd="0" presId="urn:microsoft.com/office/officeart/2005/8/layout/process1"/>
    <dgm:cxn modelId="{52059DE6-2E1F-4D27-93B6-7C066D477424}" type="presOf" srcId="{C2E2846A-2771-4AE7-A64B-63163A78B5E8}" destId="{E5E2222B-04C5-41B9-B9A4-D0335852FFF3}" srcOrd="0" destOrd="0" presId="urn:microsoft.com/office/officeart/2005/8/layout/process1"/>
    <dgm:cxn modelId="{3D3F3AF4-ADA0-42C8-A30A-C0CED53D73A3}" srcId="{C2E2846A-2771-4AE7-A64B-63163A78B5E8}" destId="{DC02B0B3-991C-474B-AD4F-13CD7DEA26AE}" srcOrd="0" destOrd="0" parTransId="{DBA428E1-C9FF-47CD-A288-C4E4D2AA04A5}" sibTransId="{9F692AC4-AD9C-4CCE-A54C-A1DF9F4ABFB5}"/>
    <dgm:cxn modelId="{C86AB492-9969-466A-BF8E-CB9A53AF67EB}" type="presOf" srcId="{9F692AC4-AD9C-4CCE-A54C-A1DF9F4ABFB5}" destId="{3893B2CA-B724-4739-BA7D-040400807BCE}" srcOrd="1" destOrd="0" presId="urn:microsoft.com/office/officeart/2005/8/layout/process1"/>
    <dgm:cxn modelId="{1A58EE67-0092-4385-9AEB-E62A23501530}" type="presOf" srcId="{73824615-B2E9-4C0B-8399-63491CBCA054}" destId="{0CA67198-965F-4815-B024-E53D330A13B6}" srcOrd="1" destOrd="0" presId="urn:microsoft.com/office/officeart/2005/8/layout/process1"/>
    <dgm:cxn modelId="{37B8DFDF-B422-498B-97B7-5E40716E3641}" type="presOf" srcId="{9F692AC4-AD9C-4CCE-A54C-A1DF9F4ABFB5}" destId="{57D40CBD-2C64-48DE-8751-CA0CDB6EB81F}" srcOrd="0" destOrd="0" presId="urn:microsoft.com/office/officeart/2005/8/layout/process1"/>
    <dgm:cxn modelId="{D66967C7-7CA0-49B0-9883-30A6FB2E21D4}" srcId="{C2E2846A-2771-4AE7-A64B-63163A78B5E8}" destId="{5D8D8E63-5974-47C8-91BF-6C548ED8AEF2}" srcOrd="2" destOrd="0" parTransId="{99A9DFBA-F820-4100-8DCC-5BFD62A7AEAF}" sibTransId="{D098508C-44A0-49D0-A169-3C90274E83D2}"/>
    <dgm:cxn modelId="{A3B3A8BE-78A7-47DE-8708-7C76B7EA82B1}" type="presOf" srcId="{361A977D-47F2-4F5D-81E0-5CDF514561D8}" destId="{5F5A8CD0-F336-458C-8748-1E9931FDDCAB}" srcOrd="0" destOrd="0" presId="urn:microsoft.com/office/officeart/2005/8/layout/process1"/>
    <dgm:cxn modelId="{0216339C-AB47-49CC-B361-89EE6610F561}" srcId="{C2E2846A-2771-4AE7-A64B-63163A78B5E8}" destId="{361A977D-47F2-4F5D-81E0-5CDF514561D8}" srcOrd="1" destOrd="0" parTransId="{FF3BB0D2-3364-481E-BFC0-B27D3C69BC53}" sibTransId="{73824615-B2E9-4C0B-8399-63491CBCA054}"/>
    <dgm:cxn modelId="{BF1B5CB7-529B-4CBA-BDC2-08194319C8AC}" type="presOf" srcId="{5D8D8E63-5974-47C8-91BF-6C548ED8AEF2}" destId="{88179462-3D7A-49FF-8BA8-F31950722D31}" srcOrd="0" destOrd="0" presId="urn:microsoft.com/office/officeart/2005/8/layout/process1"/>
    <dgm:cxn modelId="{DDC2F735-0470-4009-B256-FFFA6CFE8952}" type="presParOf" srcId="{E5E2222B-04C5-41B9-B9A4-D0335852FFF3}" destId="{81D2C2F6-8FFF-4038-9331-D08E4ABF55DD}" srcOrd="0" destOrd="0" presId="urn:microsoft.com/office/officeart/2005/8/layout/process1"/>
    <dgm:cxn modelId="{89E99149-3264-49ED-BF15-1852B92CDBFC}" type="presParOf" srcId="{E5E2222B-04C5-41B9-B9A4-D0335852FFF3}" destId="{57D40CBD-2C64-48DE-8751-CA0CDB6EB81F}" srcOrd="1" destOrd="0" presId="urn:microsoft.com/office/officeart/2005/8/layout/process1"/>
    <dgm:cxn modelId="{3474D0C4-98CF-4915-A2E5-F0D19001F784}" type="presParOf" srcId="{57D40CBD-2C64-48DE-8751-CA0CDB6EB81F}" destId="{3893B2CA-B724-4739-BA7D-040400807BCE}" srcOrd="0" destOrd="0" presId="urn:microsoft.com/office/officeart/2005/8/layout/process1"/>
    <dgm:cxn modelId="{DB5B72AE-C17C-4241-8490-5A41F4852767}" type="presParOf" srcId="{E5E2222B-04C5-41B9-B9A4-D0335852FFF3}" destId="{5F5A8CD0-F336-458C-8748-1E9931FDDCAB}" srcOrd="2" destOrd="0" presId="urn:microsoft.com/office/officeart/2005/8/layout/process1"/>
    <dgm:cxn modelId="{69BBE23B-6CC6-4584-AB42-51F7A3831EB9}" type="presParOf" srcId="{E5E2222B-04C5-41B9-B9A4-D0335852FFF3}" destId="{F5673E36-F567-4C1E-A806-DFC591D820AB}" srcOrd="3" destOrd="0" presId="urn:microsoft.com/office/officeart/2005/8/layout/process1"/>
    <dgm:cxn modelId="{BF651442-D737-44CF-ACF2-B518DB6F0402}" type="presParOf" srcId="{F5673E36-F567-4C1E-A806-DFC591D820AB}" destId="{0CA67198-965F-4815-B024-E53D330A13B6}" srcOrd="0" destOrd="0" presId="urn:microsoft.com/office/officeart/2005/8/layout/process1"/>
    <dgm:cxn modelId="{7E1180E0-F24C-40C3-BEB6-67406AC32C51}" type="presParOf" srcId="{E5E2222B-04C5-41B9-B9A4-D0335852FFF3}" destId="{88179462-3D7A-49FF-8BA8-F31950722D3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E2846A-2771-4AE7-A64B-63163A78B5E8}" type="doc">
      <dgm:prSet loTypeId="urn:microsoft.com/office/officeart/2005/8/layout/process1" loCatId="process" qsTypeId="urn:microsoft.com/office/officeart/2005/8/quickstyle/simple2" qsCatId="simple" csTypeId="urn:microsoft.com/office/officeart/2005/8/colors/accent1_2" csCatId="accent1" phldr="1"/>
      <dgm:spPr/>
    </dgm:pt>
    <dgm:pt modelId="{DC02B0B3-991C-474B-AD4F-13CD7DEA26AE}">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800" dirty="0" smtClean="0">
              <a:latin typeface="Cambria" pitchFamily="18" charset="0"/>
            </a:rPr>
            <a:t>Company A wants to donate $100,000</a:t>
          </a:r>
          <a:endParaRPr lang="en-US" sz="2800" dirty="0">
            <a:latin typeface="Cambria" pitchFamily="18" charset="0"/>
          </a:endParaRPr>
        </a:p>
      </dgm:t>
    </dgm:pt>
    <dgm:pt modelId="{DBA428E1-C9FF-47CD-A288-C4E4D2AA04A5}" type="parTrans" cxnId="{3D3F3AF4-ADA0-42C8-A30A-C0CED53D73A3}">
      <dgm:prSet/>
      <dgm:spPr/>
      <dgm:t>
        <a:bodyPr/>
        <a:lstStyle/>
        <a:p>
          <a:endParaRPr lang="en-US"/>
        </a:p>
      </dgm:t>
    </dgm:pt>
    <dgm:pt modelId="{9F692AC4-AD9C-4CCE-A54C-A1DF9F4ABFB5}" type="sibTrans" cxnId="{3D3F3AF4-ADA0-42C8-A30A-C0CED53D73A3}">
      <dgm:prSet>
        <dgm:style>
          <a:lnRef idx="1">
            <a:schemeClr val="accent1"/>
          </a:lnRef>
          <a:fillRef idx="3">
            <a:schemeClr val="accent1"/>
          </a:fillRef>
          <a:effectRef idx="2">
            <a:schemeClr val="accent1"/>
          </a:effectRef>
          <a:fontRef idx="minor">
            <a:schemeClr val="lt1"/>
          </a:fontRef>
        </dgm:style>
      </dgm:prSet>
      <dgm:spPr/>
      <dgm:t>
        <a:bodyPr/>
        <a:lstStyle/>
        <a:p>
          <a:endParaRPr lang="en-US"/>
        </a:p>
      </dgm:t>
    </dgm:pt>
    <dgm:pt modelId="{361A977D-47F2-4F5D-81E0-5CDF514561D8}">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CA" sz="2600" b="0" i="0" dirty="0" smtClean="0">
              <a:latin typeface="Cambria" pitchFamily="18" charset="0"/>
            </a:rPr>
            <a:t>Donation split among </a:t>
          </a:r>
          <a:r>
            <a:rPr lang="en-CA" sz="2600" b="0" i="1" dirty="0" smtClean="0">
              <a:latin typeface="Cambria" pitchFamily="18" charset="0"/>
            </a:rPr>
            <a:t>customers</a:t>
          </a:r>
          <a:endParaRPr lang="en-US" sz="2600" dirty="0">
            <a:latin typeface="Cambria" pitchFamily="18" charset="0"/>
          </a:endParaRPr>
        </a:p>
      </dgm:t>
    </dgm:pt>
    <dgm:pt modelId="{FF3BB0D2-3364-481E-BFC0-B27D3C69BC53}" type="parTrans" cxnId="{0216339C-AB47-49CC-B361-89EE6610F561}">
      <dgm:prSet/>
      <dgm:spPr/>
      <dgm:t>
        <a:bodyPr/>
        <a:lstStyle/>
        <a:p>
          <a:endParaRPr lang="en-US"/>
        </a:p>
      </dgm:t>
    </dgm:pt>
    <dgm:pt modelId="{73824615-B2E9-4C0B-8399-63491CBCA054}" type="sibTrans" cxnId="{0216339C-AB47-49CC-B361-89EE6610F561}">
      <dgm:prSet>
        <dgm:style>
          <a:lnRef idx="1">
            <a:schemeClr val="accent1"/>
          </a:lnRef>
          <a:fillRef idx="3">
            <a:schemeClr val="accent1"/>
          </a:fillRef>
          <a:effectRef idx="2">
            <a:schemeClr val="accent1"/>
          </a:effectRef>
          <a:fontRef idx="minor">
            <a:schemeClr val="lt1"/>
          </a:fontRef>
        </dgm:style>
      </dgm:prSet>
      <dgm:spPr/>
      <dgm:t>
        <a:bodyPr/>
        <a:lstStyle/>
        <a:p>
          <a:endParaRPr lang="en-US"/>
        </a:p>
      </dgm:t>
    </dgm:pt>
    <dgm:pt modelId="{5D8D8E63-5974-47C8-91BF-6C548ED8AEF2}">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400" dirty="0" smtClean="0">
              <a:latin typeface="Cambria" pitchFamily="18" charset="0"/>
            </a:rPr>
            <a:t>Charities X, Y, Z…</a:t>
          </a:r>
          <a:endParaRPr lang="en-US" sz="2400" dirty="0">
            <a:latin typeface="Cambria" pitchFamily="18" charset="0"/>
          </a:endParaRPr>
        </a:p>
      </dgm:t>
    </dgm:pt>
    <dgm:pt modelId="{99A9DFBA-F820-4100-8DCC-5BFD62A7AEAF}" type="parTrans" cxnId="{D66967C7-7CA0-49B0-9883-30A6FB2E21D4}">
      <dgm:prSet/>
      <dgm:spPr/>
      <dgm:t>
        <a:bodyPr/>
        <a:lstStyle/>
        <a:p>
          <a:endParaRPr lang="en-US"/>
        </a:p>
      </dgm:t>
    </dgm:pt>
    <dgm:pt modelId="{D098508C-44A0-49D0-A169-3C90274E83D2}" type="sibTrans" cxnId="{D66967C7-7CA0-49B0-9883-30A6FB2E21D4}">
      <dgm:prSet/>
      <dgm:spPr/>
      <dgm:t>
        <a:bodyPr/>
        <a:lstStyle/>
        <a:p>
          <a:endParaRPr lang="en-US"/>
        </a:p>
      </dgm:t>
    </dgm:pt>
    <dgm:pt modelId="{E5E2222B-04C5-41B9-B9A4-D0335852FFF3}" type="pres">
      <dgm:prSet presAssocID="{C2E2846A-2771-4AE7-A64B-63163A78B5E8}" presName="Name0" presStyleCnt="0">
        <dgm:presLayoutVars>
          <dgm:dir/>
          <dgm:resizeHandles val="exact"/>
        </dgm:presLayoutVars>
      </dgm:prSet>
      <dgm:spPr/>
    </dgm:pt>
    <dgm:pt modelId="{81D2C2F6-8FFF-4038-9331-D08E4ABF55DD}" type="pres">
      <dgm:prSet presAssocID="{DC02B0B3-991C-474B-AD4F-13CD7DEA26AE}" presName="node" presStyleLbl="node1" presStyleIdx="0" presStyleCnt="3" custLinFactNeighborY="8723">
        <dgm:presLayoutVars>
          <dgm:bulletEnabled val="1"/>
        </dgm:presLayoutVars>
      </dgm:prSet>
      <dgm:spPr/>
      <dgm:t>
        <a:bodyPr/>
        <a:lstStyle/>
        <a:p>
          <a:endParaRPr lang="en-US"/>
        </a:p>
      </dgm:t>
    </dgm:pt>
    <dgm:pt modelId="{57D40CBD-2C64-48DE-8751-CA0CDB6EB81F}" type="pres">
      <dgm:prSet presAssocID="{9F692AC4-AD9C-4CCE-A54C-A1DF9F4ABFB5}" presName="sibTrans" presStyleLbl="sibTrans2D1" presStyleIdx="0" presStyleCnt="2" custScaleX="144138" custScaleY="99526" custLinFactNeighborX="0" custLinFactNeighborY="0"/>
      <dgm:spPr/>
      <dgm:t>
        <a:bodyPr/>
        <a:lstStyle/>
        <a:p>
          <a:endParaRPr lang="en-US"/>
        </a:p>
      </dgm:t>
    </dgm:pt>
    <dgm:pt modelId="{3893B2CA-B724-4739-BA7D-040400807BCE}" type="pres">
      <dgm:prSet presAssocID="{9F692AC4-AD9C-4CCE-A54C-A1DF9F4ABFB5}" presName="connectorText" presStyleLbl="sibTrans2D1" presStyleIdx="0" presStyleCnt="2"/>
      <dgm:spPr/>
      <dgm:t>
        <a:bodyPr/>
        <a:lstStyle/>
        <a:p>
          <a:endParaRPr lang="en-US"/>
        </a:p>
      </dgm:t>
    </dgm:pt>
    <dgm:pt modelId="{5F5A8CD0-F336-458C-8748-1E9931FDDCAB}" type="pres">
      <dgm:prSet presAssocID="{361A977D-47F2-4F5D-81E0-5CDF514561D8}" presName="node" presStyleLbl="node1" presStyleIdx="1" presStyleCnt="3" custLinFactNeighborY="8723">
        <dgm:presLayoutVars>
          <dgm:bulletEnabled val="1"/>
        </dgm:presLayoutVars>
      </dgm:prSet>
      <dgm:spPr/>
      <dgm:t>
        <a:bodyPr/>
        <a:lstStyle/>
        <a:p>
          <a:endParaRPr lang="en-US"/>
        </a:p>
      </dgm:t>
    </dgm:pt>
    <dgm:pt modelId="{F5673E36-F567-4C1E-A806-DFC591D820AB}" type="pres">
      <dgm:prSet presAssocID="{73824615-B2E9-4C0B-8399-63491CBCA054}" presName="sibTrans" presStyleLbl="sibTrans2D1" presStyleIdx="1" presStyleCnt="2" custScaleX="128889"/>
      <dgm:spPr/>
      <dgm:t>
        <a:bodyPr/>
        <a:lstStyle/>
        <a:p>
          <a:endParaRPr lang="en-US"/>
        </a:p>
      </dgm:t>
    </dgm:pt>
    <dgm:pt modelId="{0CA67198-965F-4815-B024-E53D330A13B6}" type="pres">
      <dgm:prSet presAssocID="{73824615-B2E9-4C0B-8399-63491CBCA054}" presName="connectorText" presStyleLbl="sibTrans2D1" presStyleIdx="1" presStyleCnt="2"/>
      <dgm:spPr/>
      <dgm:t>
        <a:bodyPr/>
        <a:lstStyle/>
        <a:p>
          <a:endParaRPr lang="en-US"/>
        </a:p>
      </dgm:t>
    </dgm:pt>
    <dgm:pt modelId="{88179462-3D7A-49FF-8BA8-F31950722D31}" type="pres">
      <dgm:prSet presAssocID="{5D8D8E63-5974-47C8-91BF-6C548ED8AEF2}" presName="node" presStyleLbl="node1" presStyleIdx="2" presStyleCnt="3" custScaleX="124124" custScaleY="65917" custLinFactNeighborX="-6843" custLinFactNeighborY="8244">
        <dgm:presLayoutVars>
          <dgm:bulletEnabled val="1"/>
        </dgm:presLayoutVars>
      </dgm:prSet>
      <dgm:spPr/>
      <dgm:t>
        <a:bodyPr/>
        <a:lstStyle/>
        <a:p>
          <a:endParaRPr lang="en-US"/>
        </a:p>
      </dgm:t>
    </dgm:pt>
  </dgm:ptLst>
  <dgm:cxnLst>
    <dgm:cxn modelId="{20FCA3DD-E367-4BA9-A5C9-CB951F7D687E}" type="presOf" srcId="{C2E2846A-2771-4AE7-A64B-63163A78B5E8}" destId="{E5E2222B-04C5-41B9-B9A4-D0335852FFF3}" srcOrd="0" destOrd="0" presId="urn:microsoft.com/office/officeart/2005/8/layout/process1"/>
    <dgm:cxn modelId="{6352DB8B-22A5-43F9-8BB1-D2CDAF5CEBA8}" type="presOf" srcId="{73824615-B2E9-4C0B-8399-63491CBCA054}" destId="{F5673E36-F567-4C1E-A806-DFC591D820AB}" srcOrd="0" destOrd="0" presId="urn:microsoft.com/office/officeart/2005/8/layout/process1"/>
    <dgm:cxn modelId="{145605B5-8313-4801-B109-9197DCC6C3B4}" type="presOf" srcId="{73824615-B2E9-4C0B-8399-63491CBCA054}" destId="{0CA67198-965F-4815-B024-E53D330A13B6}" srcOrd="1" destOrd="0" presId="urn:microsoft.com/office/officeart/2005/8/layout/process1"/>
    <dgm:cxn modelId="{4EE49E31-B5D1-468C-863C-214549C4D53D}" type="presOf" srcId="{9F692AC4-AD9C-4CCE-A54C-A1DF9F4ABFB5}" destId="{3893B2CA-B724-4739-BA7D-040400807BCE}" srcOrd="1" destOrd="0" presId="urn:microsoft.com/office/officeart/2005/8/layout/process1"/>
    <dgm:cxn modelId="{3D3F3AF4-ADA0-42C8-A30A-C0CED53D73A3}" srcId="{C2E2846A-2771-4AE7-A64B-63163A78B5E8}" destId="{DC02B0B3-991C-474B-AD4F-13CD7DEA26AE}" srcOrd="0" destOrd="0" parTransId="{DBA428E1-C9FF-47CD-A288-C4E4D2AA04A5}" sibTransId="{9F692AC4-AD9C-4CCE-A54C-A1DF9F4ABFB5}"/>
    <dgm:cxn modelId="{9F33A708-8163-4092-964F-8822F77392D3}" type="presOf" srcId="{361A977D-47F2-4F5D-81E0-5CDF514561D8}" destId="{5F5A8CD0-F336-458C-8748-1E9931FDDCAB}" srcOrd="0" destOrd="0" presId="urn:microsoft.com/office/officeart/2005/8/layout/process1"/>
    <dgm:cxn modelId="{2813397E-8386-4E9A-9CA8-95AF76650185}" type="presOf" srcId="{5D8D8E63-5974-47C8-91BF-6C548ED8AEF2}" destId="{88179462-3D7A-49FF-8BA8-F31950722D31}" srcOrd="0" destOrd="0" presId="urn:microsoft.com/office/officeart/2005/8/layout/process1"/>
    <dgm:cxn modelId="{D66967C7-7CA0-49B0-9883-30A6FB2E21D4}" srcId="{C2E2846A-2771-4AE7-A64B-63163A78B5E8}" destId="{5D8D8E63-5974-47C8-91BF-6C548ED8AEF2}" srcOrd="2" destOrd="0" parTransId="{99A9DFBA-F820-4100-8DCC-5BFD62A7AEAF}" sibTransId="{D098508C-44A0-49D0-A169-3C90274E83D2}"/>
    <dgm:cxn modelId="{EE856BA1-716C-402A-BECF-39F298BE82D3}" type="presOf" srcId="{9F692AC4-AD9C-4CCE-A54C-A1DF9F4ABFB5}" destId="{57D40CBD-2C64-48DE-8751-CA0CDB6EB81F}" srcOrd="0" destOrd="0" presId="urn:microsoft.com/office/officeart/2005/8/layout/process1"/>
    <dgm:cxn modelId="{13EA9E57-B5F6-4A36-82BB-A47D2C5D2367}" type="presOf" srcId="{DC02B0B3-991C-474B-AD4F-13CD7DEA26AE}" destId="{81D2C2F6-8FFF-4038-9331-D08E4ABF55DD}" srcOrd="0" destOrd="0" presId="urn:microsoft.com/office/officeart/2005/8/layout/process1"/>
    <dgm:cxn modelId="{0216339C-AB47-49CC-B361-89EE6610F561}" srcId="{C2E2846A-2771-4AE7-A64B-63163A78B5E8}" destId="{361A977D-47F2-4F5D-81E0-5CDF514561D8}" srcOrd="1" destOrd="0" parTransId="{FF3BB0D2-3364-481E-BFC0-B27D3C69BC53}" sibTransId="{73824615-B2E9-4C0B-8399-63491CBCA054}"/>
    <dgm:cxn modelId="{1C731715-4A49-4B62-A50E-23EABA4C4C0D}" type="presParOf" srcId="{E5E2222B-04C5-41B9-B9A4-D0335852FFF3}" destId="{81D2C2F6-8FFF-4038-9331-D08E4ABF55DD}" srcOrd="0" destOrd="0" presId="urn:microsoft.com/office/officeart/2005/8/layout/process1"/>
    <dgm:cxn modelId="{3836D2E9-DE09-4ACD-921B-1AFD3AF71658}" type="presParOf" srcId="{E5E2222B-04C5-41B9-B9A4-D0335852FFF3}" destId="{57D40CBD-2C64-48DE-8751-CA0CDB6EB81F}" srcOrd="1" destOrd="0" presId="urn:microsoft.com/office/officeart/2005/8/layout/process1"/>
    <dgm:cxn modelId="{6CAC004A-5932-40AC-9B01-EAC26EE4EE8E}" type="presParOf" srcId="{57D40CBD-2C64-48DE-8751-CA0CDB6EB81F}" destId="{3893B2CA-B724-4739-BA7D-040400807BCE}" srcOrd="0" destOrd="0" presId="urn:microsoft.com/office/officeart/2005/8/layout/process1"/>
    <dgm:cxn modelId="{CA74D25A-732E-47C4-9E6E-A0ACD332ECD2}" type="presParOf" srcId="{E5E2222B-04C5-41B9-B9A4-D0335852FFF3}" destId="{5F5A8CD0-F336-458C-8748-1E9931FDDCAB}" srcOrd="2" destOrd="0" presId="urn:microsoft.com/office/officeart/2005/8/layout/process1"/>
    <dgm:cxn modelId="{7BA53451-3E5B-4FC3-8990-3790E17519AE}" type="presParOf" srcId="{E5E2222B-04C5-41B9-B9A4-D0335852FFF3}" destId="{F5673E36-F567-4C1E-A806-DFC591D820AB}" srcOrd="3" destOrd="0" presId="urn:microsoft.com/office/officeart/2005/8/layout/process1"/>
    <dgm:cxn modelId="{93A7F94B-3A5E-48F7-9B71-1EFC3A4F4A7F}" type="presParOf" srcId="{F5673E36-F567-4C1E-A806-DFC591D820AB}" destId="{0CA67198-965F-4815-B024-E53D330A13B6}" srcOrd="0" destOrd="0" presId="urn:microsoft.com/office/officeart/2005/8/layout/process1"/>
    <dgm:cxn modelId="{9A42640B-37A4-498B-AC1C-BA15EE7F21B6}" type="presParOf" srcId="{E5E2222B-04C5-41B9-B9A4-D0335852FFF3}" destId="{88179462-3D7A-49FF-8BA8-F31950722D3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2C2F6-8FFF-4038-9331-D08E4ABF55DD}">
      <dsp:nvSpPr>
        <dsp:cNvPr id="0" name=""/>
        <dsp:cNvSpPr/>
      </dsp:nvSpPr>
      <dsp:spPr>
        <a:xfrm>
          <a:off x="2316" y="451432"/>
          <a:ext cx="2110680" cy="1860037"/>
        </a:xfrm>
        <a:prstGeom prst="roundRect">
          <a:avLst>
            <a:gd name="adj" fmla="val 10000"/>
          </a:avLst>
        </a:prstGeom>
        <a:gradFill rotWithShape="1">
          <a:gsLst>
            <a:gs pos="0">
              <a:schemeClr val="accent3">
                <a:tint val="50000"/>
                <a:shade val="86000"/>
                <a:satMod val="140000"/>
              </a:schemeClr>
            </a:gs>
            <a:gs pos="45000">
              <a:schemeClr val="accent3">
                <a:tint val="48000"/>
                <a:satMod val="150000"/>
              </a:schemeClr>
            </a:gs>
            <a:gs pos="100000">
              <a:schemeClr val="accent3">
                <a:tint val="28000"/>
                <a:satMod val="160000"/>
              </a:schemeClr>
            </a:gs>
          </a:gsLst>
          <a:path path="circle">
            <a:fillToRect l="100000" t="100000" r="100000" b="100000"/>
          </a:path>
        </a:gradFill>
        <a:ln w="9525"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Cambria" pitchFamily="18" charset="0"/>
            </a:rPr>
            <a:t>Company A wants to donate $100,000</a:t>
          </a:r>
          <a:endParaRPr lang="en-US" sz="2800" kern="1200" dirty="0">
            <a:latin typeface="Cambria" pitchFamily="18" charset="0"/>
          </a:endParaRPr>
        </a:p>
      </dsp:txBody>
      <dsp:txXfrm>
        <a:off x="56795" y="505911"/>
        <a:ext cx="2001722" cy="1751079"/>
      </dsp:txXfrm>
    </dsp:sp>
    <dsp:sp modelId="{57D40CBD-2C64-48DE-8751-CA0CDB6EB81F}">
      <dsp:nvSpPr>
        <dsp:cNvPr id="0" name=""/>
        <dsp:cNvSpPr/>
      </dsp:nvSpPr>
      <dsp:spPr>
        <a:xfrm>
          <a:off x="2225314" y="1120967"/>
          <a:ext cx="644966" cy="520967"/>
        </a:xfrm>
        <a:prstGeom prst="rightArrow">
          <a:avLst>
            <a:gd name="adj1" fmla="val 60000"/>
            <a:gd name="adj2" fmla="val 50000"/>
          </a:avLst>
        </a:prstGeom>
        <a:gradFill rotWithShape="1">
          <a:gsLst>
            <a:gs pos="0">
              <a:schemeClr val="accent1">
                <a:shade val="70000"/>
                <a:satMod val="150000"/>
              </a:schemeClr>
            </a:gs>
            <a:gs pos="34000">
              <a:schemeClr val="accent1">
                <a:shade val="70000"/>
                <a:satMod val="140000"/>
              </a:schemeClr>
            </a:gs>
            <a:gs pos="70000">
              <a:schemeClr val="accent1">
                <a:tint val="100000"/>
                <a:shade val="90000"/>
                <a:satMod val="140000"/>
              </a:schemeClr>
            </a:gs>
            <a:gs pos="100000">
              <a:schemeClr val="accent1">
                <a:tint val="100000"/>
                <a:shade val="100000"/>
                <a:satMod val="100000"/>
              </a:schemeClr>
            </a:gs>
          </a:gsLst>
          <a:path path="circle">
            <a:fillToRect l="100000" t="100000" r="100000" b="100000"/>
          </a:path>
        </a:gradFill>
        <a:ln w="9525" cap="flat" cmpd="sng" algn="ctr">
          <a:solidFill>
            <a:schemeClr val="accent1"/>
          </a:solidFill>
          <a:prstDash val="solid"/>
        </a:ln>
        <a:effectLst>
          <a:outerShdw blurRad="38100" dist="25400" dir="2700000" algn="br" rotWithShape="0">
            <a:srgbClr val="000000">
              <a:alpha val="60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2225314" y="1225160"/>
        <a:ext cx="488676" cy="312581"/>
      </dsp:txXfrm>
    </dsp:sp>
    <dsp:sp modelId="{5F5A8CD0-F336-458C-8748-1E9931FDDCAB}">
      <dsp:nvSpPr>
        <dsp:cNvPr id="0" name=""/>
        <dsp:cNvSpPr/>
      </dsp:nvSpPr>
      <dsp:spPr>
        <a:xfrm>
          <a:off x="2957269" y="451432"/>
          <a:ext cx="2110680" cy="1860037"/>
        </a:xfrm>
        <a:prstGeom prst="roundRect">
          <a:avLst>
            <a:gd name="adj" fmla="val 10000"/>
          </a:avLst>
        </a:prstGeom>
        <a:gradFill rotWithShape="1">
          <a:gsLst>
            <a:gs pos="0">
              <a:schemeClr val="accent2">
                <a:shade val="70000"/>
                <a:satMod val="150000"/>
              </a:schemeClr>
            </a:gs>
            <a:gs pos="34000">
              <a:schemeClr val="accent2">
                <a:shade val="70000"/>
                <a:satMod val="140000"/>
              </a:schemeClr>
            </a:gs>
            <a:gs pos="70000">
              <a:schemeClr val="accent2">
                <a:tint val="100000"/>
                <a:shade val="90000"/>
                <a:satMod val="140000"/>
              </a:schemeClr>
            </a:gs>
            <a:gs pos="100000">
              <a:schemeClr val="accent2">
                <a:tint val="100000"/>
                <a:shade val="100000"/>
                <a:satMod val="100000"/>
              </a:schemeClr>
            </a:gs>
          </a:gsLst>
          <a:path path="circle">
            <a:fillToRect l="100000" t="100000" r="100000" b="100000"/>
          </a:path>
        </a:gradFill>
        <a:ln w="9525" cap="flat" cmpd="sng" algn="ctr">
          <a:solidFill>
            <a:schemeClr val="accent2"/>
          </a:solidFill>
          <a:prstDash val="solid"/>
        </a:ln>
        <a:effectLst>
          <a:outerShdw blurRad="38100" dist="25400" dir="2700000" algn="br" rotWithShape="0">
            <a:srgbClr val="000000">
              <a:alpha val="60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CA" sz="2600" b="0" i="0" kern="1200" dirty="0" smtClean="0">
              <a:latin typeface="Cambria" pitchFamily="18" charset="0"/>
            </a:rPr>
            <a:t>Donation split among </a:t>
          </a:r>
          <a:r>
            <a:rPr lang="en-CA" sz="2600" b="0" i="1" kern="1200" dirty="0" smtClean="0">
              <a:latin typeface="Cambria" pitchFamily="18" charset="0"/>
            </a:rPr>
            <a:t>employees</a:t>
          </a:r>
          <a:endParaRPr lang="en-US" sz="2600" kern="1200" dirty="0">
            <a:latin typeface="Cambria" pitchFamily="18" charset="0"/>
          </a:endParaRPr>
        </a:p>
      </dsp:txBody>
      <dsp:txXfrm>
        <a:off x="3011748" y="505911"/>
        <a:ext cx="2001722" cy="1751079"/>
      </dsp:txXfrm>
    </dsp:sp>
    <dsp:sp modelId="{F5673E36-F567-4C1E-A806-DFC591D820AB}">
      <dsp:nvSpPr>
        <dsp:cNvPr id="0" name=""/>
        <dsp:cNvSpPr/>
      </dsp:nvSpPr>
      <dsp:spPr>
        <a:xfrm rot="21590322">
          <a:off x="5206608" y="1115596"/>
          <a:ext cx="546114" cy="523448"/>
        </a:xfrm>
        <a:prstGeom prst="rightArrow">
          <a:avLst>
            <a:gd name="adj1" fmla="val 60000"/>
            <a:gd name="adj2" fmla="val 50000"/>
          </a:avLst>
        </a:prstGeom>
        <a:gradFill rotWithShape="1">
          <a:gsLst>
            <a:gs pos="0">
              <a:schemeClr val="accent1">
                <a:shade val="70000"/>
                <a:satMod val="150000"/>
              </a:schemeClr>
            </a:gs>
            <a:gs pos="34000">
              <a:schemeClr val="accent1">
                <a:shade val="70000"/>
                <a:satMod val="140000"/>
              </a:schemeClr>
            </a:gs>
            <a:gs pos="70000">
              <a:schemeClr val="accent1">
                <a:tint val="100000"/>
                <a:shade val="90000"/>
                <a:satMod val="140000"/>
              </a:schemeClr>
            </a:gs>
            <a:gs pos="100000">
              <a:schemeClr val="accent1">
                <a:tint val="100000"/>
                <a:shade val="100000"/>
                <a:satMod val="100000"/>
              </a:schemeClr>
            </a:gs>
          </a:gsLst>
          <a:path path="circle">
            <a:fillToRect l="100000" t="100000" r="100000" b="100000"/>
          </a:path>
        </a:gradFill>
        <a:ln w="9525" cap="flat" cmpd="sng" algn="ctr">
          <a:solidFill>
            <a:schemeClr val="accent1"/>
          </a:solidFill>
          <a:prstDash val="solid"/>
        </a:ln>
        <a:effectLst>
          <a:outerShdw blurRad="38100" dist="25400" dir="2700000" algn="br" rotWithShape="0">
            <a:srgbClr val="000000">
              <a:alpha val="60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5206608" y="1220507"/>
        <a:ext cx="389080" cy="314068"/>
      </dsp:txXfrm>
    </dsp:sp>
    <dsp:sp modelId="{88179462-3D7A-49FF-8BA8-F31950722D31}">
      <dsp:nvSpPr>
        <dsp:cNvPr id="0" name=""/>
        <dsp:cNvSpPr/>
      </dsp:nvSpPr>
      <dsp:spPr>
        <a:xfrm>
          <a:off x="5867397" y="759501"/>
          <a:ext cx="2619861" cy="1226080"/>
        </a:xfrm>
        <a:prstGeom prst="roundRect">
          <a:avLst>
            <a:gd name="adj" fmla="val 10000"/>
          </a:avLst>
        </a:prstGeom>
        <a:gradFill rotWithShape="1">
          <a:gsLst>
            <a:gs pos="0">
              <a:schemeClr val="accent3">
                <a:tint val="50000"/>
                <a:shade val="86000"/>
                <a:satMod val="140000"/>
              </a:schemeClr>
            </a:gs>
            <a:gs pos="45000">
              <a:schemeClr val="accent3">
                <a:tint val="48000"/>
                <a:satMod val="150000"/>
              </a:schemeClr>
            </a:gs>
            <a:gs pos="100000">
              <a:schemeClr val="accent3">
                <a:tint val="28000"/>
                <a:satMod val="160000"/>
              </a:schemeClr>
            </a:gs>
          </a:gsLst>
          <a:path path="circle">
            <a:fillToRect l="100000" t="100000" r="100000" b="100000"/>
          </a:path>
        </a:gradFill>
        <a:ln w="9525"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ambria" pitchFamily="18" charset="0"/>
            </a:rPr>
            <a:t>Charities X, Y, Z…</a:t>
          </a:r>
          <a:endParaRPr lang="en-US" sz="2400" kern="1200" dirty="0">
            <a:latin typeface="Cambria" pitchFamily="18" charset="0"/>
          </a:endParaRPr>
        </a:p>
      </dsp:txBody>
      <dsp:txXfrm>
        <a:off x="5903308" y="795412"/>
        <a:ext cx="2548039" cy="11542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2C2F6-8FFF-4038-9331-D08E4ABF55DD}">
      <dsp:nvSpPr>
        <dsp:cNvPr id="0" name=""/>
        <dsp:cNvSpPr/>
      </dsp:nvSpPr>
      <dsp:spPr>
        <a:xfrm>
          <a:off x="2316" y="451432"/>
          <a:ext cx="2110680" cy="1860037"/>
        </a:xfrm>
        <a:prstGeom prst="roundRect">
          <a:avLst>
            <a:gd name="adj" fmla="val 10000"/>
          </a:avLst>
        </a:prstGeom>
        <a:gradFill rotWithShape="1">
          <a:gsLst>
            <a:gs pos="0">
              <a:schemeClr val="accent3">
                <a:tint val="50000"/>
                <a:shade val="86000"/>
                <a:satMod val="140000"/>
              </a:schemeClr>
            </a:gs>
            <a:gs pos="45000">
              <a:schemeClr val="accent3">
                <a:tint val="48000"/>
                <a:satMod val="150000"/>
              </a:schemeClr>
            </a:gs>
            <a:gs pos="100000">
              <a:schemeClr val="accent3">
                <a:tint val="28000"/>
                <a:satMod val="160000"/>
              </a:schemeClr>
            </a:gs>
          </a:gsLst>
          <a:path path="circle">
            <a:fillToRect l="100000" t="100000" r="100000" b="100000"/>
          </a:path>
        </a:gradFill>
        <a:ln w="9525"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Cambria" pitchFamily="18" charset="0"/>
            </a:rPr>
            <a:t>Company A wants to donate $100,000</a:t>
          </a:r>
          <a:endParaRPr lang="en-US" sz="2800" kern="1200" dirty="0">
            <a:latin typeface="Cambria" pitchFamily="18" charset="0"/>
          </a:endParaRPr>
        </a:p>
      </dsp:txBody>
      <dsp:txXfrm>
        <a:off x="56795" y="505911"/>
        <a:ext cx="2001722" cy="1751079"/>
      </dsp:txXfrm>
    </dsp:sp>
    <dsp:sp modelId="{57D40CBD-2C64-48DE-8751-CA0CDB6EB81F}">
      <dsp:nvSpPr>
        <dsp:cNvPr id="0" name=""/>
        <dsp:cNvSpPr/>
      </dsp:nvSpPr>
      <dsp:spPr>
        <a:xfrm>
          <a:off x="2225314" y="1120967"/>
          <a:ext cx="644966" cy="520967"/>
        </a:xfrm>
        <a:prstGeom prst="rightArrow">
          <a:avLst>
            <a:gd name="adj1" fmla="val 60000"/>
            <a:gd name="adj2" fmla="val 50000"/>
          </a:avLst>
        </a:prstGeom>
        <a:gradFill rotWithShape="1">
          <a:gsLst>
            <a:gs pos="0">
              <a:schemeClr val="accent1">
                <a:shade val="70000"/>
                <a:satMod val="150000"/>
              </a:schemeClr>
            </a:gs>
            <a:gs pos="34000">
              <a:schemeClr val="accent1">
                <a:shade val="70000"/>
                <a:satMod val="140000"/>
              </a:schemeClr>
            </a:gs>
            <a:gs pos="70000">
              <a:schemeClr val="accent1">
                <a:tint val="100000"/>
                <a:shade val="90000"/>
                <a:satMod val="140000"/>
              </a:schemeClr>
            </a:gs>
            <a:gs pos="100000">
              <a:schemeClr val="accent1">
                <a:tint val="100000"/>
                <a:shade val="100000"/>
                <a:satMod val="100000"/>
              </a:schemeClr>
            </a:gs>
          </a:gsLst>
          <a:path path="circle">
            <a:fillToRect l="100000" t="100000" r="100000" b="100000"/>
          </a:path>
        </a:gradFill>
        <a:ln w="9525" cap="flat" cmpd="sng" algn="ctr">
          <a:solidFill>
            <a:schemeClr val="accent1"/>
          </a:solidFill>
          <a:prstDash val="solid"/>
        </a:ln>
        <a:effectLst>
          <a:outerShdw blurRad="38100" dist="25400" dir="2700000" algn="br" rotWithShape="0">
            <a:srgbClr val="000000">
              <a:alpha val="60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2225314" y="1225160"/>
        <a:ext cx="488676" cy="312581"/>
      </dsp:txXfrm>
    </dsp:sp>
    <dsp:sp modelId="{5F5A8CD0-F336-458C-8748-1E9931FDDCAB}">
      <dsp:nvSpPr>
        <dsp:cNvPr id="0" name=""/>
        <dsp:cNvSpPr/>
      </dsp:nvSpPr>
      <dsp:spPr>
        <a:xfrm>
          <a:off x="2957269" y="451432"/>
          <a:ext cx="2110680" cy="1860037"/>
        </a:xfrm>
        <a:prstGeom prst="roundRect">
          <a:avLst>
            <a:gd name="adj" fmla="val 10000"/>
          </a:avLst>
        </a:prstGeom>
        <a:gradFill rotWithShape="1">
          <a:gsLst>
            <a:gs pos="0">
              <a:schemeClr val="accent2">
                <a:shade val="70000"/>
                <a:satMod val="150000"/>
              </a:schemeClr>
            </a:gs>
            <a:gs pos="34000">
              <a:schemeClr val="accent2">
                <a:shade val="70000"/>
                <a:satMod val="140000"/>
              </a:schemeClr>
            </a:gs>
            <a:gs pos="70000">
              <a:schemeClr val="accent2">
                <a:tint val="100000"/>
                <a:shade val="90000"/>
                <a:satMod val="140000"/>
              </a:schemeClr>
            </a:gs>
            <a:gs pos="100000">
              <a:schemeClr val="accent2">
                <a:tint val="100000"/>
                <a:shade val="100000"/>
                <a:satMod val="100000"/>
              </a:schemeClr>
            </a:gs>
          </a:gsLst>
          <a:path path="circle">
            <a:fillToRect l="100000" t="100000" r="100000" b="100000"/>
          </a:path>
        </a:gradFill>
        <a:ln w="9525" cap="flat" cmpd="sng" algn="ctr">
          <a:solidFill>
            <a:schemeClr val="accent2"/>
          </a:solidFill>
          <a:prstDash val="solid"/>
        </a:ln>
        <a:effectLst>
          <a:outerShdw blurRad="38100" dist="25400" dir="2700000" algn="br" rotWithShape="0">
            <a:srgbClr val="000000">
              <a:alpha val="60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CA" sz="2600" b="0" i="0" kern="1200" dirty="0" smtClean="0">
              <a:latin typeface="Cambria" pitchFamily="18" charset="0"/>
            </a:rPr>
            <a:t>Donation split among </a:t>
          </a:r>
          <a:r>
            <a:rPr lang="en-CA" sz="2600" b="0" i="1" kern="1200" dirty="0" smtClean="0">
              <a:latin typeface="Cambria" pitchFamily="18" charset="0"/>
            </a:rPr>
            <a:t>customers</a:t>
          </a:r>
          <a:endParaRPr lang="en-US" sz="2600" kern="1200" dirty="0">
            <a:latin typeface="Cambria" pitchFamily="18" charset="0"/>
          </a:endParaRPr>
        </a:p>
      </dsp:txBody>
      <dsp:txXfrm>
        <a:off x="3011748" y="505911"/>
        <a:ext cx="2001722" cy="1751079"/>
      </dsp:txXfrm>
    </dsp:sp>
    <dsp:sp modelId="{F5673E36-F567-4C1E-A806-DFC591D820AB}">
      <dsp:nvSpPr>
        <dsp:cNvPr id="0" name=""/>
        <dsp:cNvSpPr/>
      </dsp:nvSpPr>
      <dsp:spPr>
        <a:xfrm rot="21590322">
          <a:off x="5206608" y="1115596"/>
          <a:ext cx="546114" cy="523448"/>
        </a:xfrm>
        <a:prstGeom prst="rightArrow">
          <a:avLst>
            <a:gd name="adj1" fmla="val 60000"/>
            <a:gd name="adj2" fmla="val 50000"/>
          </a:avLst>
        </a:prstGeom>
        <a:gradFill rotWithShape="1">
          <a:gsLst>
            <a:gs pos="0">
              <a:schemeClr val="accent1">
                <a:shade val="70000"/>
                <a:satMod val="150000"/>
              </a:schemeClr>
            </a:gs>
            <a:gs pos="34000">
              <a:schemeClr val="accent1">
                <a:shade val="70000"/>
                <a:satMod val="140000"/>
              </a:schemeClr>
            </a:gs>
            <a:gs pos="70000">
              <a:schemeClr val="accent1">
                <a:tint val="100000"/>
                <a:shade val="90000"/>
                <a:satMod val="140000"/>
              </a:schemeClr>
            </a:gs>
            <a:gs pos="100000">
              <a:schemeClr val="accent1">
                <a:tint val="100000"/>
                <a:shade val="100000"/>
                <a:satMod val="100000"/>
              </a:schemeClr>
            </a:gs>
          </a:gsLst>
          <a:path path="circle">
            <a:fillToRect l="100000" t="100000" r="100000" b="100000"/>
          </a:path>
        </a:gradFill>
        <a:ln w="9525" cap="flat" cmpd="sng" algn="ctr">
          <a:solidFill>
            <a:schemeClr val="accent1"/>
          </a:solidFill>
          <a:prstDash val="solid"/>
        </a:ln>
        <a:effectLst>
          <a:outerShdw blurRad="38100" dist="25400" dir="2700000" algn="br" rotWithShape="0">
            <a:srgbClr val="000000">
              <a:alpha val="60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5206608" y="1220507"/>
        <a:ext cx="389080" cy="314068"/>
      </dsp:txXfrm>
    </dsp:sp>
    <dsp:sp modelId="{88179462-3D7A-49FF-8BA8-F31950722D31}">
      <dsp:nvSpPr>
        <dsp:cNvPr id="0" name=""/>
        <dsp:cNvSpPr/>
      </dsp:nvSpPr>
      <dsp:spPr>
        <a:xfrm>
          <a:off x="5867397" y="759501"/>
          <a:ext cx="2619861" cy="1226080"/>
        </a:xfrm>
        <a:prstGeom prst="roundRect">
          <a:avLst>
            <a:gd name="adj" fmla="val 10000"/>
          </a:avLst>
        </a:prstGeom>
        <a:gradFill rotWithShape="1">
          <a:gsLst>
            <a:gs pos="0">
              <a:schemeClr val="accent3">
                <a:tint val="50000"/>
                <a:shade val="86000"/>
                <a:satMod val="140000"/>
              </a:schemeClr>
            </a:gs>
            <a:gs pos="45000">
              <a:schemeClr val="accent3">
                <a:tint val="48000"/>
                <a:satMod val="150000"/>
              </a:schemeClr>
            </a:gs>
            <a:gs pos="100000">
              <a:schemeClr val="accent3">
                <a:tint val="28000"/>
                <a:satMod val="160000"/>
              </a:schemeClr>
            </a:gs>
          </a:gsLst>
          <a:path path="circle">
            <a:fillToRect l="100000" t="100000" r="100000" b="100000"/>
          </a:path>
        </a:gradFill>
        <a:ln w="9525"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ambria" pitchFamily="18" charset="0"/>
            </a:rPr>
            <a:t>Charities X, Y, Z…</a:t>
          </a:r>
          <a:endParaRPr lang="en-US" sz="2400" kern="1200" dirty="0">
            <a:latin typeface="Cambria" pitchFamily="18" charset="0"/>
          </a:endParaRPr>
        </a:p>
      </dsp:txBody>
      <dsp:txXfrm>
        <a:off x="5903308" y="795412"/>
        <a:ext cx="2548039" cy="115425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1169"/>
          </a:xfrm>
          <a:prstGeom prst="rect">
            <a:avLst/>
          </a:prstGeom>
        </p:spPr>
        <p:txBody>
          <a:bodyPr vert="horz" lIns="92757" tIns="46378" rIns="92757" bIns="46378" rtlCol="0"/>
          <a:lstStyle>
            <a:lvl1pPr algn="r">
              <a:defRPr sz="1200"/>
            </a:lvl1pPr>
          </a:lstStyle>
          <a:p>
            <a:fld id="{161095B1-EA21-3E4D-A54A-F14CD56F7D1D}" type="datetimeFigureOut">
              <a:rPr lang="en-US" smtClean="0"/>
              <a:t>9/29/2018</a:t>
            </a:fld>
            <a:endParaRPr lang="en-US"/>
          </a:p>
        </p:txBody>
      </p:sp>
      <p:sp>
        <p:nvSpPr>
          <p:cNvPr id="4" name="Slide Image Placeholder 3"/>
          <p:cNvSpPr>
            <a:spLocks noGrp="1" noRot="1" noChangeAspect="1"/>
          </p:cNvSpPr>
          <p:nvPr>
            <p:ph type="sldImg" idx="2"/>
          </p:nvPr>
        </p:nvSpPr>
        <p:spPr>
          <a:xfrm>
            <a:off x="1198563" y="692150"/>
            <a:ext cx="4613275" cy="3459163"/>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757" tIns="46378" rIns="92757" bIns="463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5"/>
            <a:ext cx="3037840" cy="461169"/>
          </a:xfrm>
          <a:prstGeom prst="rect">
            <a:avLst/>
          </a:prstGeom>
        </p:spPr>
        <p:txBody>
          <a:bodyPr vert="horz" lIns="92757" tIns="46378" rIns="92757" bIns="46378" rtlCol="0" anchor="b"/>
          <a:lstStyle>
            <a:lvl1pPr algn="r">
              <a:defRPr sz="1200"/>
            </a:lvl1pPr>
          </a:lstStyle>
          <a:p>
            <a:fld id="{20134F10-F53A-E243-AB20-2E6535CCA453}" type="slidenum">
              <a:rPr lang="en-US" smtClean="0"/>
              <a:t>‹#›</a:t>
            </a:fld>
            <a:endParaRPr lang="en-US"/>
          </a:p>
        </p:txBody>
      </p:sp>
    </p:spTree>
    <p:extLst>
      <p:ext uri="{BB962C8B-B14F-4D97-AF65-F5344CB8AC3E}">
        <p14:creationId xmlns:p14="http://schemas.microsoft.com/office/powerpoint/2010/main" val="14351350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The </a:t>
            </a:r>
            <a:r>
              <a:rPr lang="en-US" sz="1200" kern="1200" dirty="0" smtClean="0">
                <a:solidFill>
                  <a:schemeClr val="tx1"/>
                </a:solidFill>
                <a:latin typeface="+mn-lt"/>
                <a:ea typeface="+mn-ea"/>
                <a:cs typeface="+mn-cs"/>
              </a:rPr>
              <a:t>project is motivated by the idea that firms and customers often have misaligned interests, particularly around issues of customer engagement.  Beyond simply transactions or purchases, there are many activities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which firms want higher and more frequent customer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engagement, but in which customers are not inherently motivated to participate</a:t>
            </a:r>
            <a:endParaRPr lang="en-US" baseline="0" dirty="0" smtClean="0"/>
          </a:p>
        </p:txBody>
      </p:sp>
      <p:sp>
        <p:nvSpPr>
          <p:cNvPr id="4" name="Slide Number Placeholder 3"/>
          <p:cNvSpPr>
            <a:spLocks noGrp="1"/>
          </p:cNvSpPr>
          <p:nvPr>
            <p:ph type="sldNum" sz="quarter" idx="10"/>
          </p:nvPr>
        </p:nvSpPr>
        <p:spPr/>
        <p:txBody>
          <a:bodyPr/>
          <a:lstStyle/>
          <a:p>
            <a:fld id="{20134F10-F53A-E243-AB20-2E6535CCA453}" type="slidenum">
              <a:rPr lang="en-US" smtClean="0"/>
              <a:t>1</a:t>
            </a:fld>
            <a:endParaRPr lang="en-US"/>
          </a:p>
        </p:txBody>
      </p:sp>
    </p:spTree>
    <p:extLst>
      <p:ext uri="{BB962C8B-B14F-4D97-AF65-F5344CB8AC3E}">
        <p14:creationId xmlns:p14="http://schemas.microsoft.com/office/powerpoint/2010/main" val="1257848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To address this question, we devised a very simple yet effective framing technique that meaningfully changes behavior. Just by grouping discrete tasks or items together as part of a cohesive set — we can make people more likely to engage until the set has been fulfilled.</a:t>
            </a:r>
          </a:p>
          <a:p>
            <a:endParaRPr lang="en-US" i="0" baseline="0" dirty="0" smtClean="0"/>
          </a:p>
          <a:p>
            <a:r>
              <a:rPr lang="en-US" i="0" baseline="0" dirty="0" smtClean="0"/>
              <a:t>For instance, consider how your decision to donate at the supermarket might change if I depicted your donation history as part of a “set” of donations.  Now you can see that you’ve donated once, but you can also see four unmet opportunities to accumulumate more donations.  Or rconsider what you might choose to donate if I reframed these donation scales as part of a “share” or “unit” or “set” that should be completed?  Now suddenly, giving $25 or $50 doesn’t feel quite so satisfying. </a:t>
            </a:r>
            <a:r>
              <a:rPr lang="en-US" baseline="0" dirty="0" smtClean="0"/>
              <a:t>In either case, haven’t explicitly set your goal or given you a target, but simply by configuring tasks like this, I can send a normative cue of how many you “should” before you feel complete.  </a:t>
            </a:r>
            <a:endParaRPr lang="en-US" i="0" baseline="0" dirty="0" smtClean="0"/>
          </a:p>
          <a:p>
            <a:endParaRPr lang="en-US" i="0" baseline="0" dirty="0" smtClean="0"/>
          </a:p>
          <a:p>
            <a:r>
              <a:rPr lang="en-US" i="0" baseline="0" dirty="0" smtClean="0"/>
              <a:t> And as I’ll show you in the studies today, simply introducing “pseudo-set framing” changes the number of times and amount of money people donate, the number of tasks they’re willing to do, and even the amount of risk they’re willing to assume – all without the use of incentives.  </a:t>
            </a:r>
          </a:p>
          <a:p>
            <a:endParaRPr lang="en-US" i="0" baseline="0" dirty="0" smtClean="0"/>
          </a:p>
          <a:p>
            <a:r>
              <a:rPr lang="en-US" i="0" baseline="0" dirty="0" smtClean="0"/>
              <a:t>5:06</a:t>
            </a:r>
            <a:endParaRPr lang="en-US" baseline="0" dirty="0" smtClean="0"/>
          </a:p>
          <a:p>
            <a:endParaRPr lang="en-US" i="0" baseline="0" dirty="0" smtClean="0"/>
          </a:p>
        </p:txBody>
      </p:sp>
      <p:sp>
        <p:nvSpPr>
          <p:cNvPr id="4" name="Slide Number Placeholder 3"/>
          <p:cNvSpPr>
            <a:spLocks noGrp="1"/>
          </p:cNvSpPr>
          <p:nvPr>
            <p:ph type="sldNum" sz="quarter" idx="10"/>
          </p:nvPr>
        </p:nvSpPr>
        <p:spPr/>
        <p:txBody>
          <a:bodyPr/>
          <a:lstStyle/>
          <a:p>
            <a:fld id="{20134F10-F53A-E243-AB20-2E6535CCA453}" type="slidenum">
              <a:rPr lang="en-US" smtClean="0"/>
              <a:t>21</a:t>
            </a:fld>
            <a:endParaRPr lang="en-US"/>
          </a:p>
        </p:txBody>
      </p:sp>
    </p:spTree>
    <p:extLst>
      <p:ext uri="{BB962C8B-B14F-4D97-AF65-F5344CB8AC3E}">
        <p14:creationId xmlns:p14="http://schemas.microsoft.com/office/powerpoint/2010/main" val="2438548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show that pseudo-sets work because—like actual sets—they convey distinct reference points, and thus elicit some predictable behaviors.  </a:t>
            </a:r>
          </a:p>
          <a:p>
            <a:endParaRPr lang="en-US" baseline="0" dirty="0" smtClean="0"/>
          </a:p>
          <a:p>
            <a:r>
              <a:rPr lang="en-US" baseline="0" dirty="0" smtClean="0"/>
              <a:t>To quickly illustrate, consider this pie chart.  No matter how many times I subdivide the circle, the endpoint is still the same: completion of the whole pie.  But this isn’t the case with multiple units, even in the identical quantity. It’s unclear where to stop.</a:t>
            </a:r>
          </a:p>
          <a:p>
            <a:endParaRPr lang="en-US" baseline="0" dirty="0" smtClean="0"/>
          </a:p>
          <a:p>
            <a:r>
              <a:rPr lang="en-US" baseline="0" dirty="0" smtClean="0"/>
              <a:t>Thus, because it’s a distinct reference point, we should see two things happen:  1) people should exert more effort to reach the reference point, and 2) </a:t>
            </a:r>
          </a:p>
          <a:p>
            <a:endParaRPr lang="en-US" baseline="0" dirty="0" smtClean="0"/>
          </a:p>
        </p:txBody>
      </p:sp>
      <p:sp>
        <p:nvSpPr>
          <p:cNvPr id="4" name="Slide Number Placeholder 3"/>
          <p:cNvSpPr>
            <a:spLocks noGrp="1"/>
          </p:cNvSpPr>
          <p:nvPr>
            <p:ph type="sldNum" sz="quarter" idx="10"/>
          </p:nvPr>
        </p:nvSpPr>
        <p:spPr/>
        <p:txBody>
          <a:bodyPr/>
          <a:lstStyle/>
          <a:p>
            <a:fld id="{20134F10-F53A-E243-AB20-2E6535CCA453}" type="slidenum">
              <a:rPr lang="en-US" smtClean="0"/>
              <a:t>22</a:t>
            </a:fld>
            <a:endParaRPr lang="en-US"/>
          </a:p>
        </p:txBody>
      </p:sp>
    </p:spTree>
    <p:extLst>
      <p:ext uri="{BB962C8B-B14F-4D97-AF65-F5344CB8AC3E}">
        <p14:creationId xmlns:p14="http://schemas.microsoft.com/office/powerpoint/2010/main" val="3641120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cs typeface="Calibri"/>
              </a:rPr>
              <a:t>We are asking participants to help us write holiday cards to seniors in nursing homes who are particularly isolated.</a:t>
            </a:r>
          </a:p>
          <a:p>
            <a:endParaRPr lang="en-US" sz="1200" dirty="0" smtClean="0">
              <a:latin typeface="+mn-lt"/>
              <a:cs typeface="Calibri"/>
            </a:endParaRPr>
          </a:p>
          <a:p>
            <a:r>
              <a:rPr lang="en-US" sz="1200" dirty="0" smtClean="0">
                <a:latin typeface="+mn-lt"/>
                <a:cs typeface="Calibri"/>
              </a:rPr>
              <a:t>We ask that every participant complete at least ONE card. </a:t>
            </a:r>
          </a:p>
          <a:p>
            <a:endParaRPr lang="en-US" sz="1200" dirty="0" smtClean="0">
              <a:latin typeface="+mn-lt"/>
              <a:cs typeface="Calibri"/>
            </a:endParaRPr>
          </a:p>
          <a:p>
            <a:r>
              <a:rPr lang="en-US" sz="1200" dirty="0" smtClean="0">
                <a:latin typeface="+mn-lt"/>
                <a:cs typeface="Calibri"/>
              </a:rPr>
              <a:t>You can write as many or as few cards as you’d like, and can stop at any time.</a:t>
            </a:r>
          </a:p>
          <a:p>
            <a:endParaRPr lang="en-US" dirty="0" smtClean="0"/>
          </a:p>
          <a:p>
            <a:endParaRPr lang="en-US" dirty="0" smtClean="0"/>
          </a:p>
          <a:p>
            <a:r>
              <a:rPr lang="en-US" dirty="0" smtClean="0"/>
              <a:t>The cards were set up like this.  On the right</a:t>
            </a:r>
            <a:r>
              <a:rPr lang="en-US" baseline="0" dirty="0" smtClean="0"/>
              <a:t> side of everyone’s desk was a stack of 12 cards, and on the left, was a collection envelope into which the completed cards were placed.  All of the cards were identical, and we gave all participants a specific script to write in each card, so that variety-seeking wouldn’t play a role in the number of tasks completed.  The only thing that differed from card-to-card was the name that people signed.</a:t>
            </a:r>
          </a:p>
          <a:p>
            <a:endParaRPr lang="en-US" baseline="0" dirty="0" smtClean="0"/>
          </a:p>
        </p:txBody>
      </p:sp>
      <p:sp>
        <p:nvSpPr>
          <p:cNvPr id="4" name="Slide Number Placeholder 3"/>
          <p:cNvSpPr>
            <a:spLocks noGrp="1"/>
          </p:cNvSpPr>
          <p:nvPr>
            <p:ph type="sldNum" sz="quarter" idx="10"/>
          </p:nvPr>
        </p:nvSpPr>
        <p:spPr/>
        <p:txBody>
          <a:bodyPr/>
          <a:lstStyle/>
          <a:p>
            <a:fld id="{20134F10-F53A-E243-AB20-2E6535CCA453}" type="slidenum">
              <a:rPr lang="en-US" smtClean="0"/>
              <a:t>23</a:t>
            </a:fld>
            <a:endParaRPr lang="en-US"/>
          </a:p>
        </p:txBody>
      </p:sp>
    </p:spTree>
    <p:extLst>
      <p:ext uri="{BB962C8B-B14F-4D97-AF65-F5344CB8AC3E}">
        <p14:creationId xmlns:p14="http://schemas.microsoft.com/office/powerpoint/2010/main" val="2361215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further</a:t>
            </a:r>
            <a:r>
              <a:rPr lang="en-US" baseline="0" dirty="0" smtClean="0"/>
              <a:t> bit of instructions, we told everyone that we’d be collecting as many cards as possible, and that we’d send 200 to each nursing home and that each senior would receive just one card.  We did this to make sure people understood that their individual contributions were part of a much bigger campaign, and therefore they wouldn’t be able to “complete” the whole project alone. That helped us keep impact perceptions constant across the condtions. For pseudo-set participants, we added an additional line that said: “within each package, we are batching the cards in sets of four,” hence evoking this notion of an arbitrary set.</a:t>
            </a:r>
          </a:p>
          <a:p>
            <a:endParaRPr lang="en-US" baseline="0" dirty="0" smtClean="0"/>
          </a:p>
          <a:p>
            <a:r>
              <a:rPr lang="en-US" baseline="0" dirty="0" smtClean="0"/>
              <a:t>Accordingly, we then tracked how many cards people wrote.  Every time they wrote a card, participants had to click a button on their computer screen, and were prompted with this message.  So control participants just got a simple count of how many cards they’d written, with the option to keep writing or stop.  </a:t>
            </a:r>
          </a:p>
          <a:p>
            <a:endParaRPr lang="en-US" baseline="0" dirty="0" smtClean="0"/>
          </a:p>
          <a:p>
            <a:r>
              <a:rPr lang="en-US" baseline="0" dirty="0" smtClean="0"/>
              <a:t>But for pseudo-set participants, we framed their progress in terms of batches, rather than count.  The idea was that – if people were cued to think in terms of sets that needed to be completed – they would be more likely to complete exact “batches” of cards, even though the batches were arbitrary and there was no incentive for completing more.</a:t>
            </a:r>
          </a:p>
          <a:p>
            <a:endParaRPr lang="en-US" dirty="0"/>
          </a:p>
        </p:txBody>
      </p:sp>
      <p:sp>
        <p:nvSpPr>
          <p:cNvPr id="4" name="Slide Number Placeholder 3"/>
          <p:cNvSpPr>
            <a:spLocks noGrp="1"/>
          </p:cNvSpPr>
          <p:nvPr>
            <p:ph type="sldNum" sz="quarter" idx="10"/>
          </p:nvPr>
        </p:nvSpPr>
        <p:spPr/>
        <p:txBody>
          <a:bodyPr/>
          <a:lstStyle/>
          <a:p>
            <a:fld id="{20134F10-F53A-E243-AB20-2E6535CCA453}" type="slidenum">
              <a:rPr lang="en-US" smtClean="0"/>
              <a:t>24</a:t>
            </a:fld>
            <a:endParaRPr lang="en-US"/>
          </a:p>
        </p:txBody>
      </p:sp>
    </p:spTree>
    <p:extLst>
      <p:ext uri="{BB962C8B-B14F-4D97-AF65-F5344CB8AC3E}">
        <p14:creationId xmlns:p14="http://schemas.microsoft.com/office/powerpoint/2010/main" val="3427303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what did we find?  On this page, I’ll show you a histogram of card completion by condition.  </a:t>
            </a:r>
          </a:p>
          <a:p>
            <a:endParaRPr lang="en-US" baseline="0" dirty="0" smtClean="0"/>
          </a:p>
          <a:p>
            <a:r>
              <a:rPr lang="en-US" baseline="0" dirty="0" smtClean="0"/>
              <a:t>Not surprisingly, we found that control participants tapered off rather predictably after they’d completed their one required card.  However, when we look at pseudo-set participants, we see distinctly different distribution, with a very definite spike at the point when people had completed a full “set” of cards.  In addition to showing that the two distributions are distinct, we also measured the percent of participants who completed exactly “full sets” – or multiples of four.  And we see that while only 4% did in the control condition, nearly 40% did in the pseudo-set condition.  </a:t>
            </a:r>
          </a:p>
          <a:p>
            <a:endParaRPr lang="en-US" baseline="0" dirty="0" smtClean="0"/>
          </a:p>
          <a:p>
            <a:r>
              <a:rPr lang="en-US" baseline="0" dirty="0" smtClean="0"/>
              <a:t>So from this data, we can confidently say that our set completion rates happened beyond simply chance.</a:t>
            </a:r>
          </a:p>
          <a:p>
            <a:endParaRPr lang="en-US" baseline="0" dirty="0" smtClean="0"/>
          </a:p>
          <a:p>
            <a:r>
              <a:rPr lang="en-US" baseline="0" dirty="0" smtClean="0"/>
              <a:t>18:31</a:t>
            </a:r>
          </a:p>
        </p:txBody>
      </p:sp>
      <p:sp>
        <p:nvSpPr>
          <p:cNvPr id="4" name="Slide Number Placeholder 3"/>
          <p:cNvSpPr>
            <a:spLocks noGrp="1"/>
          </p:cNvSpPr>
          <p:nvPr>
            <p:ph type="sldNum" sz="quarter" idx="10"/>
          </p:nvPr>
        </p:nvSpPr>
        <p:spPr/>
        <p:txBody>
          <a:bodyPr/>
          <a:lstStyle/>
          <a:p>
            <a:fld id="{20134F10-F53A-E243-AB20-2E6535CCA453}" type="slidenum">
              <a:rPr lang="en-US" smtClean="0"/>
              <a:t>25</a:t>
            </a:fld>
            <a:endParaRPr lang="en-US"/>
          </a:p>
        </p:txBody>
      </p:sp>
    </p:spTree>
    <p:extLst>
      <p:ext uri="{BB962C8B-B14F-4D97-AF65-F5344CB8AC3E}">
        <p14:creationId xmlns:p14="http://schemas.microsoft.com/office/powerpoint/2010/main" val="993428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Testing this as</a:t>
            </a:r>
            <a:r>
              <a:rPr lang="en-US" baseline="0" dirty="0" smtClean="0"/>
              <a:t> the mediating variable.</a:t>
            </a:r>
          </a:p>
          <a:p>
            <a:endParaRPr lang="en-US" baseline="0" dirty="0" smtClean="0"/>
          </a:p>
          <a:p>
            <a:r>
              <a:rPr lang="en-US" baseline="0" dirty="0" smtClean="0"/>
              <a:t>We’ve already shown that people regard sets as distinct reference points at the end, but we also hypothesized that it would make all intermediate points appear different as well.  </a:t>
            </a:r>
            <a:endParaRPr lang="en-US" dirty="0"/>
          </a:p>
        </p:txBody>
      </p:sp>
      <p:sp>
        <p:nvSpPr>
          <p:cNvPr id="4" name="Slide Number Placeholder 3"/>
          <p:cNvSpPr>
            <a:spLocks noGrp="1"/>
          </p:cNvSpPr>
          <p:nvPr>
            <p:ph type="sldNum" sz="quarter" idx="10"/>
          </p:nvPr>
        </p:nvSpPr>
        <p:spPr/>
        <p:txBody>
          <a:bodyPr/>
          <a:lstStyle/>
          <a:p>
            <a:fld id="{20134F10-F53A-E243-AB20-2E6535CCA453}" type="slidenum">
              <a:rPr lang="en-US" smtClean="0"/>
              <a:t>26</a:t>
            </a:fld>
            <a:endParaRPr lang="en-US"/>
          </a:p>
        </p:txBody>
      </p:sp>
    </p:spTree>
    <p:extLst>
      <p:ext uri="{BB962C8B-B14F-4D97-AF65-F5344CB8AC3E}">
        <p14:creationId xmlns:p14="http://schemas.microsoft.com/office/powerpoint/2010/main" val="3563146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The </a:t>
            </a:r>
            <a:r>
              <a:rPr lang="en-US" sz="1200" kern="1200" dirty="0" smtClean="0">
                <a:solidFill>
                  <a:schemeClr val="tx1"/>
                </a:solidFill>
                <a:latin typeface="+mn-lt"/>
                <a:ea typeface="+mn-ea"/>
                <a:cs typeface="+mn-cs"/>
              </a:rPr>
              <a:t>project is motivated by the idea that firms and customers often have misaligned interests, particularly around issues of customer engagement.  Beyond simply transactions or purchases, there are many activities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which firms want higher and more frequent customer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engagement, but in which customers are not inherently motivated to participate</a:t>
            </a:r>
            <a:endParaRPr lang="en-US" baseline="0" dirty="0" smtClean="0"/>
          </a:p>
        </p:txBody>
      </p:sp>
      <p:sp>
        <p:nvSpPr>
          <p:cNvPr id="4" name="Slide Number Placeholder 3"/>
          <p:cNvSpPr>
            <a:spLocks noGrp="1"/>
          </p:cNvSpPr>
          <p:nvPr>
            <p:ph type="sldNum" sz="quarter" idx="10"/>
          </p:nvPr>
        </p:nvSpPr>
        <p:spPr/>
        <p:txBody>
          <a:bodyPr/>
          <a:lstStyle/>
          <a:p>
            <a:fld id="{20134F10-F53A-E243-AB20-2E6535CCA453}" type="slidenum">
              <a:rPr lang="en-US" smtClean="0"/>
              <a:t>27</a:t>
            </a:fld>
            <a:endParaRPr lang="en-US"/>
          </a:p>
        </p:txBody>
      </p:sp>
    </p:spTree>
    <p:extLst>
      <p:ext uri="{BB962C8B-B14F-4D97-AF65-F5344CB8AC3E}">
        <p14:creationId xmlns:p14="http://schemas.microsoft.com/office/powerpoint/2010/main" val="4048661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pitchFamily="34"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04DA16F3-FAFD-4EDA-9BD6-E5BDC9CFCDD6}" type="slidenum">
              <a:rPr lang="en-US" smtClean="0"/>
              <a:pPr>
                <a:defRPr/>
              </a:pPr>
              <a:t>7</a:t>
            </a:fld>
            <a:endParaRPr lang="en-US"/>
          </a:p>
        </p:txBody>
      </p:sp>
    </p:spTree>
    <p:extLst>
      <p:ext uri="{BB962C8B-B14F-4D97-AF65-F5344CB8AC3E}">
        <p14:creationId xmlns:p14="http://schemas.microsoft.com/office/powerpoint/2010/main" val="4067973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pitchFamily="34"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04DA16F3-FAFD-4EDA-9BD6-E5BDC9CFCDD6}" type="slidenum">
              <a:rPr lang="en-US" smtClean="0"/>
              <a:pPr>
                <a:defRPr/>
              </a:pPr>
              <a:t>8</a:t>
            </a:fld>
            <a:endParaRPr lang="en-US"/>
          </a:p>
        </p:txBody>
      </p:sp>
    </p:spTree>
    <p:extLst>
      <p:ext uri="{BB962C8B-B14F-4D97-AF65-F5344CB8AC3E}">
        <p14:creationId xmlns:p14="http://schemas.microsoft.com/office/powerpoint/2010/main" val="2825601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None/>
            </a:pPr>
            <a:endParaRPr/>
          </a:p>
        </p:txBody>
      </p:sp>
    </p:spTree>
    <p:extLst>
      <p:ext uri="{BB962C8B-B14F-4D97-AF65-F5344CB8AC3E}">
        <p14:creationId xmlns:p14="http://schemas.microsoft.com/office/powerpoint/2010/main" val="2518783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dirty="0" smtClean="0"/>
              <a:t> .</a:t>
            </a:r>
          </a:p>
        </p:txBody>
      </p:sp>
      <p:sp>
        <p:nvSpPr>
          <p:cNvPr id="57348" name="Slide Number Placeholder 3"/>
          <p:cNvSpPr>
            <a:spLocks noGrp="1"/>
          </p:cNvSpPr>
          <p:nvPr>
            <p:ph type="sldNum" sz="quarter" idx="5"/>
          </p:nvPr>
        </p:nvSpPr>
        <p:spPr>
          <a:noFill/>
        </p:spPr>
        <p:txBody>
          <a:bodyPr/>
          <a:lstStyle/>
          <a:p>
            <a:fld id="{BA6A1383-D8E6-4F83-8E4B-95BBE3C494D7}" type="slidenum">
              <a:rPr lang="en-US" smtClean="0"/>
              <a:pPr/>
              <a:t>12</a:t>
            </a:fld>
            <a:endParaRPr lang="en-US" smtClean="0"/>
          </a:p>
        </p:txBody>
      </p:sp>
    </p:spTree>
    <p:extLst>
      <p:ext uri="{BB962C8B-B14F-4D97-AF65-F5344CB8AC3E}">
        <p14:creationId xmlns:p14="http://schemas.microsoft.com/office/powerpoint/2010/main" val="1623569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4347">
              <a:spcBef>
                <a:spcPct val="0"/>
              </a:spcBef>
            </a:pPr>
            <a:r>
              <a:rPr lang="en-CA" smtClean="0">
                <a:latin typeface="Arial" charset="0"/>
              </a:rPr>
              <a:t>Working alongside a large company, we were able to adapt this giving model and allow employees to donate the allotted funds on their company’s behalf. So in this case, the company decided they wanted to give a lump some to charity, say 1,000,000 again, but instead of donating this money on one charity as one lump some, the donation was split amongst a number of employees and they were able to make a donation to a charity of their choice – with the help of a company called Karma Currency that facilitates the process.</a:t>
            </a:r>
          </a:p>
          <a:p>
            <a:pPr defTabSz="924347"/>
            <a:endParaRPr lang="en-US" smtClean="0">
              <a:latin typeface="Arial"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3648" indent="-289865">
              <a:defRPr>
                <a:solidFill>
                  <a:schemeClr val="tx1"/>
                </a:solidFill>
                <a:latin typeface="Arial" charset="0"/>
              </a:defRPr>
            </a:lvl2pPr>
            <a:lvl3pPr marL="1159459" indent="-231892">
              <a:defRPr>
                <a:solidFill>
                  <a:schemeClr val="tx1"/>
                </a:solidFill>
                <a:latin typeface="Arial" charset="0"/>
              </a:defRPr>
            </a:lvl3pPr>
            <a:lvl4pPr marL="1623243" indent="-231892">
              <a:defRPr>
                <a:solidFill>
                  <a:schemeClr val="tx1"/>
                </a:solidFill>
                <a:latin typeface="Arial" charset="0"/>
              </a:defRPr>
            </a:lvl4pPr>
            <a:lvl5pPr marL="2087027" indent="-231892">
              <a:defRPr>
                <a:solidFill>
                  <a:schemeClr val="tx1"/>
                </a:solidFill>
                <a:latin typeface="Arial" charset="0"/>
              </a:defRPr>
            </a:lvl5pPr>
            <a:lvl6pPr marL="2550810" indent="-231892" eaLnBrk="0" fontAlgn="base" hangingPunct="0">
              <a:spcBef>
                <a:spcPct val="0"/>
              </a:spcBef>
              <a:spcAft>
                <a:spcPct val="0"/>
              </a:spcAft>
              <a:defRPr>
                <a:solidFill>
                  <a:schemeClr val="tx1"/>
                </a:solidFill>
                <a:latin typeface="Arial" charset="0"/>
              </a:defRPr>
            </a:lvl6pPr>
            <a:lvl7pPr marL="3014594" indent="-231892" eaLnBrk="0" fontAlgn="base" hangingPunct="0">
              <a:spcBef>
                <a:spcPct val="0"/>
              </a:spcBef>
              <a:spcAft>
                <a:spcPct val="0"/>
              </a:spcAft>
              <a:defRPr>
                <a:solidFill>
                  <a:schemeClr val="tx1"/>
                </a:solidFill>
                <a:latin typeface="Arial" charset="0"/>
              </a:defRPr>
            </a:lvl7pPr>
            <a:lvl8pPr marL="3478378" indent="-231892" eaLnBrk="0" fontAlgn="base" hangingPunct="0">
              <a:spcBef>
                <a:spcPct val="0"/>
              </a:spcBef>
              <a:spcAft>
                <a:spcPct val="0"/>
              </a:spcAft>
              <a:defRPr>
                <a:solidFill>
                  <a:schemeClr val="tx1"/>
                </a:solidFill>
                <a:latin typeface="Arial" charset="0"/>
              </a:defRPr>
            </a:lvl8pPr>
            <a:lvl9pPr marL="3942161" indent="-231892" eaLnBrk="0" fontAlgn="base" hangingPunct="0">
              <a:spcBef>
                <a:spcPct val="0"/>
              </a:spcBef>
              <a:spcAft>
                <a:spcPct val="0"/>
              </a:spcAft>
              <a:defRPr>
                <a:solidFill>
                  <a:schemeClr val="tx1"/>
                </a:solidFill>
                <a:latin typeface="Arial" charset="0"/>
              </a:defRPr>
            </a:lvl9pPr>
          </a:lstStyle>
          <a:p>
            <a:fld id="{C2138ACA-65E1-4349-BE8B-ED7E81BCA543}" type="slidenum">
              <a:rPr lang="en-US" smtClean="0"/>
              <a:pPr/>
              <a:t>14</a:t>
            </a:fld>
            <a:endParaRPr lang="en-US" smtClean="0"/>
          </a:p>
        </p:txBody>
      </p:sp>
    </p:spTree>
    <p:extLst>
      <p:ext uri="{BB962C8B-B14F-4D97-AF65-F5344CB8AC3E}">
        <p14:creationId xmlns:p14="http://schemas.microsoft.com/office/powerpoint/2010/main" val="2177022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4347">
              <a:spcBef>
                <a:spcPct val="0"/>
              </a:spcBef>
            </a:pPr>
            <a:r>
              <a:rPr lang="en-CA" smtClean="0">
                <a:latin typeface="Arial" charset="0"/>
              </a:rPr>
              <a:t>Working alongside a large company, we were able to adapt this giving model and allow employees to donate the allotted funds on their company’s behalf. So in this case, the company decided they wanted to give a lump some to charity, say 1,000,000 again, but instead of donating this money on one charity as one lump some, the donation was split amongst a number of employees and they were able to make a donation to a charity of their choice – with the help of a company called Karma Currency that facilitates the process.</a:t>
            </a:r>
          </a:p>
          <a:p>
            <a:pPr defTabSz="924347"/>
            <a:endParaRPr lang="en-US" smtClean="0">
              <a:latin typeface="Arial"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3648" indent="-289865">
              <a:defRPr>
                <a:solidFill>
                  <a:schemeClr val="tx1"/>
                </a:solidFill>
                <a:latin typeface="Arial" charset="0"/>
              </a:defRPr>
            </a:lvl2pPr>
            <a:lvl3pPr marL="1159459" indent="-231892">
              <a:defRPr>
                <a:solidFill>
                  <a:schemeClr val="tx1"/>
                </a:solidFill>
                <a:latin typeface="Arial" charset="0"/>
              </a:defRPr>
            </a:lvl3pPr>
            <a:lvl4pPr marL="1623243" indent="-231892">
              <a:defRPr>
                <a:solidFill>
                  <a:schemeClr val="tx1"/>
                </a:solidFill>
                <a:latin typeface="Arial" charset="0"/>
              </a:defRPr>
            </a:lvl4pPr>
            <a:lvl5pPr marL="2087027" indent="-231892">
              <a:defRPr>
                <a:solidFill>
                  <a:schemeClr val="tx1"/>
                </a:solidFill>
                <a:latin typeface="Arial" charset="0"/>
              </a:defRPr>
            </a:lvl5pPr>
            <a:lvl6pPr marL="2550810" indent="-231892" eaLnBrk="0" fontAlgn="base" hangingPunct="0">
              <a:spcBef>
                <a:spcPct val="0"/>
              </a:spcBef>
              <a:spcAft>
                <a:spcPct val="0"/>
              </a:spcAft>
              <a:defRPr>
                <a:solidFill>
                  <a:schemeClr val="tx1"/>
                </a:solidFill>
                <a:latin typeface="Arial" charset="0"/>
              </a:defRPr>
            </a:lvl6pPr>
            <a:lvl7pPr marL="3014594" indent="-231892" eaLnBrk="0" fontAlgn="base" hangingPunct="0">
              <a:spcBef>
                <a:spcPct val="0"/>
              </a:spcBef>
              <a:spcAft>
                <a:spcPct val="0"/>
              </a:spcAft>
              <a:defRPr>
                <a:solidFill>
                  <a:schemeClr val="tx1"/>
                </a:solidFill>
                <a:latin typeface="Arial" charset="0"/>
              </a:defRPr>
            </a:lvl7pPr>
            <a:lvl8pPr marL="3478378" indent="-231892" eaLnBrk="0" fontAlgn="base" hangingPunct="0">
              <a:spcBef>
                <a:spcPct val="0"/>
              </a:spcBef>
              <a:spcAft>
                <a:spcPct val="0"/>
              </a:spcAft>
              <a:defRPr>
                <a:solidFill>
                  <a:schemeClr val="tx1"/>
                </a:solidFill>
                <a:latin typeface="Arial" charset="0"/>
              </a:defRPr>
            </a:lvl8pPr>
            <a:lvl9pPr marL="3942161" indent="-231892" eaLnBrk="0" fontAlgn="base" hangingPunct="0">
              <a:spcBef>
                <a:spcPct val="0"/>
              </a:spcBef>
              <a:spcAft>
                <a:spcPct val="0"/>
              </a:spcAft>
              <a:defRPr>
                <a:solidFill>
                  <a:schemeClr val="tx1"/>
                </a:solidFill>
                <a:latin typeface="Arial" charset="0"/>
              </a:defRPr>
            </a:lvl9pPr>
          </a:lstStyle>
          <a:p>
            <a:fld id="{C2138ACA-65E1-4349-BE8B-ED7E81BCA543}" type="slidenum">
              <a:rPr lang="en-US" smtClean="0"/>
              <a:pPr/>
              <a:t>16</a:t>
            </a:fld>
            <a:endParaRPr lang="en-US" smtClean="0"/>
          </a:p>
        </p:txBody>
      </p:sp>
    </p:spTree>
    <p:extLst>
      <p:ext uri="{BB962C8B-B14F-4D97-AF65-F5344CB8AC3E}">
        <p14:creationId xmlns:p14="http://schemas.microsoft.com/office/powerpoint/2010/main" val="3083181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so</a:t>
            </a:r>
            <a:r>
              <a:rPr lang="en-US" baseline="0" dirty="0" smtClean="0"/>
              <a:t> </a:t>
            </a:r>
            <a:r>
              <a:rPr lang="en-US" dirty="0" smtClean="0"/>
              <a:t>just to sum</a:t>
            </a:r>
            <a:r>
              <a:rPr lang="en-US" baseline="0" dirty="0" smtClean="0"/>
              <a:t> it all up, we have found evidence that pseudo-set framing, even arbitrary and devoid of meaning, </a:t>
            </a:r>
            <a:r>
              <a:rPr lang="en-US" baseline="0" dirty="0" err="1" smtClean="0"/>
              <a:t>ecourages</a:t>
            </a:r>
            <a:r>
              <a:rPr lang="en-US" baseline="0" dirty="0" smtClean="0"/>
              <a:t> people to expend ore resources in pursuit of completion.</a:t>
            </a:r>
            <a:endParaRPr lang="en-US" dirty="0"/>
          </a:p>
        </p:txBody>
      </p:sp>
      <p:sp>
        <p:nvSpPr>
          <p:cNvPr id="4" name="Slide Number Placeholder 3"/>
          <p:cNvSpPr>
            <a:spLocks noGrp="1"/>
          </p:cNvSpPr>
          <p:nvPr>
            <p:ph type="sldNum" sz="quarter" idx="10"/>
          </p:nvPr>
        </p:nvSpPr>
        <p:spPr/>
        <p:txBody>
          <a:bodyPr/>
          <a:lstStyle/>
          <a:p>
            <a:fld id="{20134F10-F53A-E243-AB20-2E6535CCA453}" type="slidenum">
              <a:rPr lang="en-US" smtClean="0"/>
              <a:t>19</a:t>
            </a:fld>
            <a:endParaRPr lang="en-US"/>
          </a:p>
        </p:txBody>
      </p:sp>
    </p:spTree>
    <p:extLst>
      <p:ext uri="{BB962C8B-B14F-4D97-AF65-F5344CB8AC3E}">
        <p14:creationId xmlns:p14="http://schemas.microsoft.com/office/powerpoint/2010/main" val="267886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To start, let’s consider charitable donations, which we’ll explore in some of our studies today.  Here again, incentives are not necessarily the answer, and the same misaligned interests exist; firms – or non-profits – want more frequent and sizable donations, but after an initial donation, people may feel satisfied with their efforts and not contribute more – even when it’s financially feasible.</a:t>
            </a:r>
          </a:p>
          <a:p>
            <a:endParaRPr lang="en-US" i="0" baseline="0" dirty="0" smtClean="0"/>
          </a:p>
          <a:p>
            <a:r>
              <a:rPr lang="en-US" i="0" baseline="0" dirty="0" smtClean="0"/>
              <a:t>For instance, we can almost always contribute one more dollar at the checkout of a grocery store, but how many times </a:t>
            </a:r>
            <a:r>
              <a:rPr lang="en-US" i="1" baseline="0" dirty="0" smtClean="0"/>
              <a:t>should</a:t>
            </a:r>
            <a:r>
              <a:rPr lang="en-US" i="0" baseline="0" dirty="0" smtClean="0"/>
              <a:t> we donate?  Maybe we donated last time we visited and feel like we’ve done enough. </a:t>
            </a:r>
          </a:p>
          <a:p>
            <a:endParaRPr lang="en-US" i="0" baseline="0" dirty="0" smtClean="0"/>
          </a:p>
          <a:p>
            <a:r>
              <a:rPr lang="en-US" i="0" baseline="0" dirty="0" smtClean="0"/>
              <a:t>Or think about a one-time decision among a repeated menu of donation options.  Maybe we </a:t>
            </a:r>
            <a:r>
              <a:rPr lang="en-US" i="1" baseline="0" dirty="0" smtClean="0"/>
              <a:t>could </a:t>
            </a:r>
            <a:r>
              <a:rPr lang="en-US" i="0" baseline="0" dirty="0" smtClean="0"/>
              <a:t>donate $100, but why expend the extra resources when $25 or $50 feels just as satisfying?</a:t>
            </a:r>
          </a:p>
          <a:p>
            <a:endParaRPr lang="en-US"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t>In these two cases, the marginal benefit of donating another time or another amount is unclear. So the question is – how can we change this?  How can we make one or two friend referrals or product reviews or donations feel “not quite good enough” and prompt people to increase their efforts or resources—on their own terms?  </a:t>
            </a:r>
          </a:p>
          <a:p>
            <a:endParaRPr lang="en-US" i="0" baseline="0" dirty="0" smtClean="0"/>
          </a:p>
          <a:p>
            <a:r>
              <a:rPr lang="en-US" i="0" baseline="0" dirty="0" smtClean="0"/>
              <a:t>Well consider how your choices might change if we simply reframed the tasks and your progress.  For instance, consider how your decision to donate at the supermarket might change if I depicted your donation history as part of a “set” of donations.  Now you can see that you’ve donated once, but you can also see four unmet opportunities to accumulumate more donations.  Or rconsider what you might choose to donate if I reframed these donation scales as part of a “share” or “unit” or “set” that should be completed?  Now suddenly, donating on one or two occasions or giving $25 or $50 doesn’t feel quite so satisfying. </a:t>
            </a:r>
            <a:r>
              <a:rPr lang="en-US" baseline="0" dirty="0" smtClean="0"/>
              <a:t>In either case, haven’t explicitly set your goal or given you a target, but simply by configuring tasks like this, I can send a normative cue of how many you “should” do. </a:t>
            </a:r>
            <a:endParaRPr lang="en-US" i="0" baseline="0" dirty="0" smtClean="0"/>
          </a:p>
          <a:p>
            <a:endParaRPr lang="en-US" i="0" baseline="0" dirty="0" smtClean="0"/>
          </a:p>
          <a:p>
            <a:r>
              <a:rPr lang="en-US" i="0" baseline="0" dirty="0" smtClean="0"/>
              <a:t> And as I’ll show you in the studies today, simply introducing this “pseudo-set frame” – or simply grouping discrete tasks or items together as part of a cohesive set — makes people more likely to engage until the set has been fulfilled.  This conveys a satisfying endpoint that is both fulfilling to the consumer and advantageous and malleable for the firm.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i="0" baseline="0" dirty="0" smtClean="0"/>
              <a:t>5:22</a:t>
            </a:r>
          </a:p>
          <a:p>
            <a:r>
              <a:rPr lang="en-US" i="0" baseline="0" dirty="0" smtClean="0"/>
              <a:t>5:24</a:t>
            </a:r>
          </a:p>
        </p:txBody>
      </p:sp>
      <p:sp>
        <p:nvSpPr>
          <p:cNvPr id="4" name="Slide Number Placeholder 3"/>
          <p:cNvSpPr>
            <a:spLocks noGrp="1"/>
          </p:cNvSpPr>
          <p:nvPr>
            <p:ph type="sldNum" sz="quarter" idx="10"/>
          </p:nvPr>
        </p:nvSpPr>
        <p:spPr/>
        <p:txBody>
          <a:bodyPr/>
          <a:lstStyle/>
          <a:p>
            <a:fld id="{20134F10-F53A-E243-AB20-2E6535CCA453}" type="slidenum">
              <a:rPr lang="en-US" smtClean="0"/>
              <a:t>20</a:t>
            </a:fld>
            <a:endParaRPr lang="en-US"/>
          </a:p>
        </p:txBody>
      </p:sp>
    </p:spTree>
    <p:extLst>
      <p:ext uri="{BB962C8B-B14F-4D97-AF65-F5344CB8AC3E}">
        <p14:creationId xmlns:p14="http://schemas.microsoft.com/office/powerpoint/2010/main" val="2438548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none"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Saturday, September 29,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Saturday, September 29,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5400" y="1905000"/>
            <a:ext cx="3429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05400" y="4038600"/>
            <a:ext cx="3429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D1583D8A-3254-49A1-930E-450410D231C7}" type="datetimeFigureOut">
              <a:rPr lang="en-US"/>
              <a:pPr>
                <a:defRPr/>
              </a:pPr>
              <a:t>9/29/2018</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AD91F4B-1CEB-425C-BB0B-C10D05C714A7}" type="slidenum">
              <a:rPr lang="en-US"/>
              <a:pPr>
                <a:defRPr/>
              </a:pPr>
              <a:t>‹#›</a:t>
            </a:fld>
            <a:endParaRPr lang="en-US"/>
          </a:p>
        </p:txBody>
      </p:sp>
    </p:spTree>
    <p:extLst>
      <p:ext uri="{BB962C8B-B14F-4D97-AF65-F5344CB8AC3E}">
        <p14:creationId xmlns:p14="http://schemas.microsoft.com/office/powerpoint/2010/main" val="401921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1"/>
            <a:ext cx="8229600" cy="4967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2195848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Saturday, September 29,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Saturday, September 29,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Saturday, September 29,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Saturday, September 29, 2018</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Saturday, September 29, 2018</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Saturday, September 29, 2018</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Saturday, September 29,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Saturday, September 29,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Saturday, September 29, 2018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 id="2147484049" r:id="rId13"/>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Calibri"/>
          <a:ea typeface="+mn-ea"/>
          <a:cs typeface="Calibri"/>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Calibri"/>
          <a:ea typeface="+mn-ea"/>
          <a:cs typeface="Calibri"/>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Calibri"/>
          <a:ea typeface="+mn-ea"/>
          <a:cs typeface="Calibri"/>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Calibri"/>
          <a:ea typeface="+mn-ea"/>
          <a:cs typeface="Calibri"/>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Calibri"/>
          <a:ea typeface="+mn-ea"/>
          <a:cs typeface="Calibri"/>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17.jpe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6.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371600"/>
            <a:ext cx="8189259" cy="1927225"/>
          </a:xfrm>
        </p:spPr>
        <p:txBody>
          <a:bodyPr/>
          <a:lstStyle/>
          <a:p>
            <a:r>
              <a:rPr lang="en-US" b="1" dirty="0" smtClean="0"/>
              <a:t>Happy Giving</a:t>
            </a:r>
            <a:endParaRPr lang="en-US" sz="4800" dirty="0"/>
          </a:p>
        </p:txBody>
      </p:sp>
      <p:sp>
        <p:nvSpPr>
          <p:cNvPr id="3" name="Subtitle 2"/>
          <p:cNvSpPr>
            <a:spLocks noGrp="1"/>
          </p:cNvSpPr>
          <p:nvPr>
            <p:ph type="subTitle" idx="1"/>
          </p:nvPr>
        </p:nvSpPr>
        <p:spPr>
          <a:xfrm>
            <a:off x="685800" y="3505200"/>
            <a:ext cx="7848600" cy="1752600"/>
          </a:xfrm>
        </p:spPr>
        <p:txBody>
          <a:bodyPr/>
          <a:lstStyle/>
          <a:p>
            <a:r>
              <a:rPr lang="en-US" dirty="0" smtClean="0"/>
              <a:t>Michael Norton</a:t>
            </a:r>
          </a:p>
          <a:p>
            <a:r>
              <a:rPr lang="en-US" dirty="0" smtClean="0"/>
              <a:t>Harvard Business School</a:t>
            </a:r>
          </a:p>
        </p:txBody>
      </p:sp>
      <p:sp>
        <p:nvSpPr>
          <p:cNvPr id="5" name="AutoShape 2" descr="data:image/jpeg;base64,/9j/4AAQSkZJRgABAQAAAQABAAD/2wBDAAoHBwgHBgoICAgLCgoLDhgQDg0NDh0VFhEYIx8lJCIfIiEmKzcvJik0KSEiMEExNDk7Pj4+JS5ESUM8SDc9Pjv/2wBDAQoLCw4NDhwQEBw7KCIoOzs7Ozs7Ozs7Ozs7Ozs7Ozs7Ozs7Ozs7Ozs7Ozs7Ozs7Ozs7Ozs7Ozs7Ozs7Ozs7Ozv/wAARCAFaANkDASIAAhEBAxEB/8QAGwAAAgIDAQAAAAAAAAAAAAAAAAYDBQECBAf/xABPEAABAwMBBAUIBwUGBAMJAQABAgMEAAURIQYSMUETFFFhsSI0VHFzgZGSBxUjMkKhwTU2UtHwFmJydLLhFyQlM5PC0iZDRFVkgqK04vH/xAAaAQEBAAMBAQAAAAAAAAAAAAAAAQIDBAUG/8QAMxEAAgICAAQEAwgBBQEAAAAAAAECAwQRBRIhMRMiQXEyUYEUIzM0YZGx0aEVQlLB4fD/2gAMAwEAAhEDEQA/APXI0ZhUVolhskoBJKBrpUnVY3o7XyCiL5oz7NPhU1AQ9VjejtfIKOqxvR2vkFTVzyJ8WL/33koOgwTqSSANO8kD30Bt1WN6O18go6rG9Ha+QUNymHUb7bqFJxnIVWUSWVhRS4khKt068+ygMdVjejtfIKOqxvR2vkFbB5srUgLSVIAKhngP6FYckssjLjiUjOMk6ccUBjqsb0dr5BR1WN6O18grDcyO6yp5DyChBUFKzonBIOfeDW4ebOPLGvDXjQGvVY3o7XyCjqsb0dr5BUiVpWMpII7QawXWxny0+Tx14UBp1WN6O18go6rG9Ha+QVuXUDOVpGOOvCsJfbUopCwSDgjPPAPgRQGvVY3o7XyCjqsb0dr5BW6nEpSVE6AZNRszGJDanGnApCTgnkDQGeqxvR2vkFHVY3o7XyCti82M+WnTj5VZDrZxhaddBrQGnVY3o7XyCjqsb0dr5BW/SIyRvJyOIzwo6RG9u7wz2ZoDTqsb0dr5BR1WN6O18goclMtuNtqVhTmd0YznHH1e+tumbwTvpwNDrwoDXqsb0dr5BR1WN6O18grYvtJSlRcSAo4B3uJ7K1TKZUEqS4kpUMg50xp/MUAdVjejtfIKOqxvR2vkFS1mgIeqxvR2vkFLdNVKtRgZIvmjPs0+FTVDF80Z9mnwqaqArkuNvauMYMulaQHW3MtndVlCwoDPLVNddFAVCrC11pUhEh5BxhCNFJTqknQ5zqkH3n3cszZ23qUS/LebU8vJJWEgnBTgaaDCjoOZphrjn25u4NpStak7u8AQAdCMHiDyNAczMOJFEsKlgpWNxYUpILYJJwTxzlZ491cqrHb2Ij7qpTuGwVLdUQSN3yiSMa+VvKPeo11/ULAIKXVgpJ3MgHdznOcjXieOaymwxEx5bCVO7stnonMqycYI0zw0NAQsW6BGbfUiTkSWlpUrKTkb61EjHHBcPwFCrW07LSpUvXdGUbqQpRCyc6jQZPKtk7ORRKXJU44px0eXnGDoQMDGmhPCtl2CMtxxfSOguFSsg6pUSTvJPIjOlASRGEwWWo31gtZ3iE9IU5VrvYGmumnqquNkjLaceduCiC86pC2sAI33N4gkankNT28K7pFohIYKlhZShOAACSANzhjX8A4d9cUKFCdiONOy1OdK42/kt9EcI3d3yTy8ipsqTfYmTZmFtIXFmeRkKaJCVjGQeP4tQONa/U1uRJadM1W9HLeUl0AZG7uZ9ZSPXW82LFMSKhUh4FtJDa2G98nGMHABGhCT6wKjNlt6pCXhMWFIyhOVJynONBzyMYHZTaGn8iSRaYJmuuOznG1PBQ6IugABQxoP8SlEd6vVUyIEViC7Gblbo6YKK1FJ3VgpwDy5J0761kwLbMW4448kqcJBIUNCUFGB7jUH1Ra1JcQZHSZaLYAKcpSQrhgZJ8o6nWm0NMkRZoa5YdVJ6VTJJ3PI0JKSrOBnknQ8NO7GGbBEjusqRJdHRKSdzfwFbqUJGcf4E/GtUWmEuQhtqTn7TpFJ4lSQSd3PZlWuc5rqkWSNJmGStSwpRBUEnAOmD364T8gqhrRxyLdbp88h2e64t7O4hK8jGoUBjkQlST3Z560O2mOttCUXFSlt/Zo33R/3Mk7xx+LKs+sCuuJYo0SQ2+la1ON8CcDOhAzp2GoXtnGH31LU+sIWHErQAOCyknB/D93lrrmhCdUSCtphtbyVJbHQJyoHeOUkg54nyPGuVu3259xK0zOlEhKw0E7uCMKzwGuN86n+eemNY4sZtKElSt3G6TjOBu4/0iuuJEERhLKVFSUaJyAMD3UBF9XNhsNoJSA90vAceY8a5ZGzzDxSpD7zKkJ3UqbwMaJGRpx8kfE8tKtqzQGBwrNFFAFKtNVKtRgZIvmjPs0+FTVDF80Z9mnwqaqAooooAooooAooooAooooDVxAWhSDnChjSuR62R3hg748oKBSrGCBgeFdhOK45N2gRVlDslAc/gByr4DWo0n3MlJrsbKgNHofKP2WcZAOcnJ4jurQW1ryPtHDuApAyPunGnDuHfXO5fCSRGts2Rg4yG9wfFWK0VdrlnSwyCM8ela/9VTSLzSOr6qjgpKd4YR0ZAPFOmh+Arf6tjbqUhOicY14YGB/Xear3NoJDAy/ZJwGfwIC8Dt0NSN7T2pbhbcf6BY/C8koP54ppDml8zuiwkRVkoWs5GCFEY/2411VG2826MoWFDureqloxbb6szRRRVIFFFFAFFFFAFFFFAFKtNVKtRgZIvmjPs0+FTVDF80Z9mnwqaqAooooAooooAoorBoDNVs+8sQnOgSC9IUMpaRx954Aev86rL3tJuPKgW1SVvpOHXOTY7PXy7vyrgjsNRG0qlurT0h4KJLjh5559p8aFOiRJlXFYbfed4AqjQzhI7lOc/wAvVXRFjONgtNuxoK18UsgLcz3qPH4Vu+2ytjqKXVRi6CElk7qgBxweVVLPU27S6h5tlM5lRSndSApaxnAxxwcH3a551CjCLW2tP278h09peUPyBAqr3IT2Xm7S87EAJLweO9n/AA54d+c91WDJOI8h154OIa3Sjfwkk41UBpnTxqiU5KjwhbVRA602veS8l4AHXPDnz0OmvPFCF8izQ1NBbDkpneGQUyHBjPdnFc71pl9AWzMbno4hucwlXu3k4x6yDXGu+ptlrZG7vrASlSc8zx/OuNra3ekuIU8hbavKbI4gYGB8CPz9wGXIyoS21hb9mdz5W6rpoyz6zqn/APGu+LtQ/Cdbj3plLRcOG32iVtr9+NPfVa7tUyrIKwRVM7c4jnSsx1ILaiQ7FcH2au3APA+rShT1Bp5t9AW2oKB7Kkryyz7RLsTo6Nxxy3ZwpteSuOew9o/2r0mDOZnx0vMrCgoZ0NUmjqooooQKKKKAKKKKAKVaaqVajAyRfNGfZp8KmqGL5oz7NPhU1UBRRRQBRRRQBSztZflQW026Gr/m5AI3goZaT/F/Xf2Vd3OezbID0x9W6hpOePE8h6ydKQbcoqVK2guJwpw9JgDP+FI92Py7aA7Y8b6pt6pHV1SJP3kt8ySeJJ9fOtkqbu0VLgWDIQnAd6MpI7Rg6gHGCn3VqqU7KbbUhaArKVLBO9gHjgj1HXurlkuNW91yalPlq3QlCB5S15wPWToO/A7KaKWLV7ZajtuSWyXN37MJG8tZ5gDjp28PVXCbhILjj8aKwxvrK+kfUXSe8ajHAcMjQVyBCmC4qYsOPOYLy8anmE/4Rrges65zVBeL8phfkrGCDlPOgLe7bRTG0pSZW6VndJbQAAffnApZfvAdYSXHCt1teSVKJ3tcZ1zVDLu0i4yBHjNuPuKOUpQMk47qvbRsVIkgP3V/cAA+yQoDOQCkFR08oaac6aKcEvaB91HRNuO4ON0bxUcjXTOtaw7VtPcHQuDapJCj99w9Gk8uKsZ4494p8tjNnsykqjW9CgUlO8AQtQI08o9oJBHDQUPX57d3WEBtQ/GPKUrQczz0GuByNCbFljYnbCXkoEZOOO89w0B7O8VlGwm1KE74chuYOQpL5z4f1mrN/aKa10qUTXkrDalYbJSM6kZI7/hmpLc7ImORkJnSAVI3nXC4cjmfWcCg2yrcsO08NYcXb1OHGMtKSsLHYQNfyq12U2gfsc9uPIQ41EfPkpcBBbVn7uvLsrtXFuUSOmTFlyQGVEuoKyvKSdcb3DHhxq9cYuCoSVXWHGnwynJWEhZaV3p7jzFBscGH0SGkuIIIUKlpO2KuqpS344VvNNrKUkcMA040IFFFFAFFFFAFKtNVKtRgZIvmjPs0+FTVDF80Z9mnwqaqAooooArFZrVR3UknlQCVtvNVMuMOyNqTun7Z/jnHBI9+v5Vw3J9xlaGmW+kbZQSUgjU8tDxHHTTl2Vz2x8T71dLy6rIU6oNknICE+SMfAH41xqmpZSXX2ilTxK1uJRrrqAT3DtI50KSQkpwhxG8UZUX0r1SonlungfKHLgKjelqfefnqBU1DyGkqGi3Maq7wkZ9/qrdxZZaO8ncWoArAOdeWtU7tyQ1a22t9KiOk30k8+kJx3ZCs++qDTaW8IStLrLik7oKSM4JHb8cUotNzNo5xaaV0bWcLdX91B5fE6VsWnb3cxGbWUoyVOOfwp4nHfx0507QLbHhQEJCEtsNJyM673addFJOOeCCKg2FrtUOxtJTFbWgrWEKcUftCSdMn8KknuwQas3pL7xWFLHkkEoCQEj3cOXOl2TcHbvJZt8VkLJdTubx8rsB7Bnu5Z7Kt22FR3HWnVtvIGV76BkLdPM9wBOMUICykgpOTppk6nnn/AH7q4HpSC440hzog2d915QyED3jU4zgVvMnMRUkEgrzgIGM68z2Y/lVK5DelwVPtYDAeWoDOd/Guv8WMntoU7YsTp4qpju+iA2pJCVaqecA4+vU47AaZLRBSt8rSpCgDohJ+6eePD4HnVamA5NXGjrV0Mdoqb6MDVJSUje0+8SVDTu7BTXs7bDEWhmYggKUEtutnyT/Lw4VSF/bLejoiFpBSoagjQg1zKdcipctyD9m15OSNSOWvqxVq451VBKlYVySngP51UuKK1FSjkmvE4rnrHh4cfif+EbIQ31K2xKRbdpHmcBKJH2icdp4/n40715/d1KjTIUpP4Hd0+o/7gU+RnOljtrHNIrr4dd4uNFvuuhjJaZLRWKzXeYhRRRQBSrTVSrUYGSL5oz7NPhU1QxfNGfZp8KmqgKKKKAKrtoJaoNgnSkY32mFqTnhkA1Y1RbYJLmzklof+8Tu0AmWodQ2TYQE7ynNxGO1RO6M/EVzZSsMIAC2FkNBfFOeQ9WhHw0rsUlabLHCVbv3Tw4YSmqtpC0rSCtDiWSVlOoIJBweOuuDRAimvhDZHAAUkTpoUFq3Th5eU47NAD7/5Uw359QjqSnishA7snjVBBbEu8pBR9mz5eAeGNAPj4VQNGzlpRFj9G6gEq8t9fDPYM55ciO+uraZuSI7chshaGjvrZKcgAfixzA/o1WXC8PW95MaOpI3AFLKU6kkZ58Md3PNcb21ch6O7EkJSW3BuqONRy5euoCex3Ntm4yOkCnpMzIS8dSd772O88PjVxdLiiC0o6FaiQlJ4KxprrwH6jTlSjb5jkW9RZTLXWBHdSttHNeDkDSrpqGuY/wBNcGnFrUMojNqydTkb38Kdf/8AKFORmHMuA6wk67/lLcOPKPf+lM+ycULC2XwpbFv1ykndUVKSCAO3dKgfdUUVEwz40ZyIhtt5fRtpQdE5ByNNOAPw40zW+1yI0l5HQ7yHCg8RgqB1Pu3UfnQhHbbeUSEqeaSl4KB3jneUdS5kns3hntIpzLaWmCtwBBzkc+B/2rnjwmgwHVtlCj5RKs5Scgnie0VDJkqfVjPkjh315/EM6GJXzPu+yM4QcmRuuqdVlROM6DJIFRms1g18BZbO6xzm9tnWlpaRTbRp/wCmOK5oKVD3KBpvsTvS2llX92k/aRYTan8/w4/OmrZjP1Iznsr7TgjfgP3OWfct6KKK9s1hRRRQBSrTVSrUYGSL5oz7NPhU1QxfNGfZp8KmqgKKKKAKrb4gLt5B4bwqyrkuSCuA4E8QMigEG4tBu2NJdKkILiUK3dCNQnHxqkbdQhxlLeUrDhS64fxIJxg4547ccqcLnFQ7CUCd9Lg6RI5YzqPXk0nyQHlAEhtkrKUKI0W4Bn4AjHrogL1+PkKSa4dkUFb7q1ZJDiUZ/X867L4svN9Lw39azsQ22UvdKSUFxYWkHGRujn7qoLCbbY9wU4u3sOGRvFSnQPJSeJyTp4/z4VbPIZa6WZJaSBoA1xPcSf0zTDOkuSiIsNptpplwNdC0kFbgIGd0DOMDmo/nXKw2hhZRDj9altZSjgpDAzw3j95WuCr4VCnO1a2IoSotKjtnRKRq89nOmo0yBwwfVXXHuSA4IsGIogk/Zg4JPaRxJ48e2u6DsxLnSmpNwkHKRlaE6q3seVrwHE8M6U5WuxRLe2AywlpKcZIH6/1xoQ47FY1IcanzAOstpIbSPutg41Hwq/hrQ0z0ym8ZUpKc9gOPdwNc8h9ltO+tSkMJOQAdXTyxjlwrmK3H19K55P8AC2Don3Vw5ubXiV80u/ojOMXJnXKlqknHBI4ClqHcX4m0ku13B3yZKungrUdFpwApA7wRnHHBq8pBvrw2x2wi7PxFLEO2r6aY+0cEKAwEhQ4HXHx7K+Orsnm2zld211fy+Wv4/U6GuVdB+rB4VSR7VfochtLd+TIiJUMokxgpzd7N8EZPfirlZwkmuB1xjJKMt/v/ANmTfQXdqnf+UQwOLzyUD45/SnuxtdDaWU/3a88nH6y2miQ0ahry1+/h4fnXp0dvomEI7EgV95wuvw8Zb9TlkyWiiivSMAooooApVpqpVqMDJF80Z9mnwqaoYvmjPs0+FTVQFFFFAFarTvoKTwNbVigFF5PV5DrC05AOBrjKdfAZPu5c1a8QYsV4pdaBKiSAElevEkDXtp82ggqKUTWU5caOoxxH9fnSrKQLhCI06Vvym1kDXjpj9OzTiDQp5zcvJK07+82rVI3Nzc93Op9hi25IdjuAKQt4JUk9ihitb7utZaCUFw5wlIxgdtVWykwxNoTGWrCZCN0E6ZUNR+vxoQ9VXDjw4jbaEpjoc3W95AyVFXDJ9eKlstjTDgNQU4IayM7vHPM88nhn+j3RrczIlx5LqytiU627HKVEhlxIB3SO/CvUc57avJMVuA2440tCC4SpRUMkk8/9vVQGkaGlI0GoOdf6/rWuefLDaS0SnKhu4CgaqLveEx4Tjrju5HbGVOKISFfzqmh7UbKxcvvXuMp066KJ3a5MrI8CHMouT9EjKK2xhhRXUpSuUsuLSMICjndHL312E4GTw7aRrn9LOz8NJTCS/PcHDcRuI+KtfypdVcttPpDUWYbJt9rcOFLTlKCnvVxV6hXyVmHl5U3dkvlj836eyOhSjFaRe7W7cuvSBs9svmVcHz0a3m9Q12gHt45PAeDBshswzsvaAxkOS3TvyXf4ldnqFabKbG27ZaN9iOmlrGHZKxqe4dg7qYSa5MnIrUPs+P8AD6v1k/6Mop72zBrhuUtEaMta1BKUglR7AK6nnQ2kk0n3aQ5e7mi0xjvJ3gX1D8k/r8K2cOxJX2JehhOXoW2wkFydPeur6cFxWU9w5D4V6JVfZbci229tlIwQNasa+9jFRSSOdhRRRWRAooooApVpqpVqMDJF80Z9mnwqaoYvmjPs0+FTVQFFFFAFFFFAarSFpKVDIIxSTfrU7bZCpLIJYXneGox36a4z+tPFRvMofbLbiQUntoDxC/xQ62HwAVEHJA5d/wDXEHsrzy4hyPLS63lK0KCkqHIivd7/ALKuRVqkQ0b7ed4oHb/RPxPbSNP2XiXDeQ2hSFjjunUaYGU/n8e6sXNR7lGTYjaUXWzNNv7zbicrbcB+4saHxPxxV0/OkS3eiLTanTodzOo7TnhSnsls+7EKWApaGmQrLi04ySeAFPMdhqOjdbHHiTxNeTxDikMZOMOsv8IzhDm7lFe9i4u0TTaLhNlJ3PwsrCUZ9WKpkfQ/s+lWVyZqx2b6R+lPmaM18o+J5rfxs6OSAvWzYHZm1KC2bY264B998lw/A6D3CmFKUoSEpACQMADgKM1qpxKRqa5Z2XXPc5Nl6I3JqJ15Lack1ySrk0wgqKwABkknAFLEq8zLw91W1JUre0L5Gg9X867sTh1l0uiNcp/I6b5fHFOiFC8uUvQY4IHaf5UybGbLi2xxJkDeeXqSrUk1psrsY3b0iTKG+8o7xKtSTTklISMAYAr7TFxYY8OWJob2FZoorrMQooooAooooApVpqpVqMDJF80Z9mnwqaoYvmjPs0+FTVQFYrNYoArNYBzRQBWawTijOaAwpIUMEAiqC77JxbgS60Oid5KToaYKCajW0DzmTbb5alnKBJaHuV8agRtF0J3ZLTzBH8SCR8RmvTCEqGCARXHItEGSPtGEnPdXDbw7Ht6taMlIR07Sw8ayWx61YrJ2mhD/AOLZ+cUyvbG2l05LIGe6oRsNac56MfCuN8Fo+Zlzis/tZDTol0uHsbSVVxKvNzn+TBgLyeCneHwH86f2NkrUxghkHHdVmxb4scYbZSPdXRVwzHh11sx5jzqDsTcrs4l26PqUkcEcEj3U82rZ6Famwlpsbw54q1wANKK9GMYxWktEbCiiisiBWaxnWs0AUVigHNAZooooApVpqpVqMDJF80Z9mnwqaoYvmjPs0+FTVQFU+1Mx+Bs9JkR17jqd0JV2ZUB+tXFUG2v7rSvWj/WK12vUG/0OjGSlfBP5r+Sm2Duc2XKkx5Mlx9CUBSekUVEHPaad68++js4ucr2Q8a9AzWrFk3Wmzq4pCMMpqK12Fjbu4SoNsYEV5bKnXcKUg4OMHnUuxE6TPsq1SnlOrbeKApRycYB1Pvrh+kU5t0T2x8DU30efsN//ADJ/0prWpP7Trfob3XD/AE1S112NdKG3V7fgtswojymnHfLWpBwoJ4AZ7z4U3KUEJKlHAAyTXk0553aPaVfQknrDu41nkngPy1rPKm4w0u7NXC6I2Wuc/hj1G7Ya9vT4z0SU6px5khSVrOSpJ5e4+NNg4V5PaJLmz+0qQ8d0NuFp3vTnB/Q16wDkA0xbHKGn3Q4pRGu7mh8MuqFvbe6S7ZbWTEdLSnXN1ShxxjOlJke5bSy0FcZ+e8lJwVN7ygD2aUz/AEjfs6H7Y+FbfR3+x5Pt/wDyitFilO/k3pHbjyhRgeLyJvfqLLl32mt5S4+/MaBOnTJOD8RTdsrtSq870WUkJlITvZToFjtxyNXF3ZYkWqS3ISkt9Eoknlgca812TUpO00Ld4lZHu3TR89FkVzbTEfCzcacuRRlH5DNtzeZ8B2NHiPqZC0lSiniffS6zO2okth1h24OoPBSAog1afSL+0Ifsj40x7GD/ANmIv/3f6jRxdl8o70WFkMfBhZyJtv1+okG/bSWx5PTyJLajqEvp+98RTxs3tCm+w1lSQiQ1otI4HsI7qxteww7s5KU8E5bAUgniFZ0x4Up7ALWNoFJTndVHVvD3irHnqtUG9pmM1Vl4krlBRlH5EP8AaG8WvaBa5j7ytx3DjBV5JHcOA04e6vSo0huXGbkMr3m3EhST2g0q7cWHrcf6zjo+2ZH2oH4kdvu8KrNjNo0QUOwZjm6yAXG1H8JGpHvqwm6rHCb6PsYX0wy8ZXUrUo9GkMm1l9+p7cUsqxKf8lv+72qqn2Dm3SZKkqkSHno4TxcUVYXnlnupbnSZW09/y2klTqtxpBP3U/1qa9Ns9sZtNubiMjRIypXNSuZq1yldbzJ+VEyK68TFVUlucu/6HbWaKK7jwwpVpqpVqMDJF80Z9mnwqaoYvmjPs0+FTVQFUO2v7rS/Wj/WKvqodtf3Wl+tH+sVqu/Dl7HTifmIe6/k84trFyfdWLaHy4B5XQqIOPdVl9XbV/wXD/xFfzqx+jr9py/ZDxr0GuGjHU4b2z3c7iEqL3BQT9zyC5Rbyw0g3ISggnCemUSM+806fR7+w3/8yf8ASmovpF/ZsT2x8DUv0e/sN/8AzJ/0pq1Q5Mjl/Qwyr3fw/na119Ds2zuRt9iWhCsOyPs068AeJ+HjStsM1FRcHZ0qQ030Sd1sLWBknide7xqLba5devZYQsqajDcHZvc/5e6tmdg7u8wh3ejo30hW6tRBGeR0qTnKd24rejOimunC5LJcrmG27UZV1RNivtOpfThYbWFYUO3Hdj4U37I3P6ysTW8cusfZL93A/DFJ0nYW7Ro7jxXHWG0lRShRJOOzSt9hbmYl4MRasNShjBP4xw/UUrnKF25LWxkVV3YXLXLmcP8A7+C5+kX9mw/bHwpUtW0Vxs7C2Ya0BC1bxCkZ14U1/SL+zoftj4VjYBhl20yC40hZD/FSQfwirZFyyNJ6Mce2FXDlKceZb7fUWZ2015urJjOv5bXoUNoA3vhrTFsXs2/Gf+s5zRbVu4ZbUPKGeKiOWmlOKIzLZyhptJ7UpAqWt8MbUlKb2zhu4kpVOqqCin3PP/pE/aET2R8aqIG1V1tsNEWM42G0ZwFIBOpzVx9Iv7Qh+yPjV7sfGYc2ajKWy2one1KQT941zuEp5ElF6O+N1dXD65WQ5lv+xGnXq8X7dYdWt4ZylptGAT6hxpz2N2edtDDkqWkJkPDATxKE9h7yf0pkbZaa/wC22hP+FIFSV014/LLnk9s87I4j4lXhVxUYmCARgjII4V5VtXZ0We7qbZP2Lw6RCf4deFer1539In7Wjex/U1jmRTr2Z8HslHJ5U+jLTYSztsQ/rNzCnX8hH91Of1xTeKpNj/3Yh+o/6jV3W6mKVa0cebOU8ibk/XRmiiitxyBSrTVSrUYGSL5oz7NPhU1QxfNGfZp8KmqgxVPtVEfnbOymI6N9whKgkcThQP6VcVzzZse3xVyZTgbaRxUaxmk4tM2VSlGyMorbTE76P4MpiTKkOsLbbKAgFaSMnNPNcdtucO6x+nhOhxAODpgg94rsrCmEYQSi9m7Mundc5zWn8hW29hSJdqYWw0pzoncqCRkgYOtZ2LiS4ezru+0W3XHFLbSsYz5IAz7xTOeNVre0FrduZtyJQMkEjdwcZHLPDNYOuKs52zZHIslj+BGO0nsQ7FYps7aBPXY7iEtOdI8paSMnPD3mvTgMUaCuC43y22o7syUltZGdwaqx6hVrrjTF9SZGRbmTXl7LsjvIBGCK8wu1hnW/aPchx3FJU6FsKQkkDXI+FNn9u7Lvbu+9jt6I4q0t17tt10hykOKAyU8FD3GsLFXdpc3Y3USycLcnB6a9exSbdQpMu0R1sNKcLTmXAkZIGMZxUmwkOREszhkNKa6V4qSlQwcYAzj3UzZBqtTtDa1XP6uEpPWM7u7g43uzPDNZOuMbPEbNUciyeM6Ix2l1LOijNQTZseBFXKkuBtpv7yiK3t66s4km3pCd9IEGU+/FkMsLcbSkoUUDODmmDZWM9E2ejMyGy24ASUniMkkV2W66Q7tG6eG6HEA4OmCD3g1zzNorTAkKjyZiUOp+8kAkj4VoUIRm7N9zvlbdZSsbl+H9y0xRVL/bCxenD5FfyqWNtRZpchDDM1JcWcJBBGT2aitisg/U5njXJbcH+xa0ibf2+W9NjSWmFuN7m4ShOcHPCmmftDa7bLRFlSgh1eu7gnGe3sqxBCgCDkVjZGNsXDZsx7bMWyNvL+/qVezMV6Hs/EZfQUOBJKkniMkmrWtXHEMtqccUEoSCVKPACuC2363XZxxuG/0i29SCkjTt1rNcsEo7NU+e1ys17/UsqKxWazNIUq01Uq1GBki+aM+zT4VNUMXzRn2afCpqoMUt7efu4r2qaZKW9vP3cV7VNarvw5ex1YX5mHuhS2PvP1Xdw06rEeSQheeR5H+u2vUBwyK8XTEdVCVMSMtocCFEciRkV6VslefrW0JS6oGRHwhzvHI/12Vx4dn+x/Q9fjGMm/Hh7Mn2muws9oceSR0znkNDvPP3ca872cUVbSQlEkkvDJrs2muLl/v6WIw3221dEyB+I51PvP5CuawtFjauKyTktyN0n1EitVtjstWuyZ1YuOqMSW/iabZ6BtPeDZrSp5vHTOHcbzyJ5+6kOxWGXtJLccW8UtpOXXl+USewd9XP0jPkyYUccEoUs+8gfoavti46Gdmo6kpAU6VLUe05x4AVvkvGv5X2RxVT+yYKth8Un3OH/h7a9zHWJO927w/lSrerJM2anNrQ8SknLTydDnsPfXq1Lm3TKXNm3VkDLTiFA9muP1rO7HhyNxWmjThcQudyhZLafTqdmzV2+ubQiQsjpkncdA7R/OvM7otTd7lrQopUmQsgjiDvGmn6OXTvzmeWEKH5ilx+OJe1DsZRIDsxSCRxGVYrnuk7KoP1PQw640ZV0fRL/wBPQ9mL4m9W0KUQJDXkujtPb765dvP3cV7VNJkSRL2T2gIcBy2d1xI0DiD2eIpu2zktTNk0yGFhbbi0KSR2VtVrnTKL7o45YqpzK5w+CTTX9HN9HXmEz2o8KWb80H9rZLRJAckBOezOBTP9HPmEz2o8KWb64lja6S6rO6iQFHHHAwa02a8CGztx9/b7tfL+hl/4dRPT3vlFTwtgoUSY1IMt5zolhYSQACQcisf8Q7VjzaX8qf8A1VdWW+RL4wt2KHE9GcKS4MEfCumEMeT8vc8263iMIN2bSFfbyyK3xdmQojAS8OzsP6V37EX3r0L6vfX9vHHkZ/Ej/b+VM77DUiOtl1AW24khSTzFeWz4svZS/hTKiNw77Sv409h8DWNq8GzxF2fc3YslmY7xpfFH4Ri27vnRtC0x1+WsbzxB4DkPfUmwdlXGjqub4KVPp3W0nTye33/1xpcsNsf2lvinpRK2wrpJC+Ge73+FeotpShISkYSkYAHKlKds3bL6GOZOOLQsWHd9ZG1ZooruPEClWmqlWowMkXzRn2afCpqhi+aM+zT4VNVAUtbefu4r2qaZaWtvP3bV7VNarvw5ex1Yf5mHuin2JgtXGy3OI8MocUkeo40NLgdn7PzpUZCi24Uqac7weY8QabPo58zm+0T4VZX7ZOPe5TcnplMOBO6spTneHL31xKlzpjKPdHtSy4U5lkLfgf8AOij2Cs2+4u6vJ8lGUMgjieZ/T41UWz992/8AOK8TXpkOI1BhtxWU4baTupFeZ2z992/84rxNLK/DUI/qTHyHkSvm/wDj09upc/SMwQ/CkAaFKkH3YI8TV5sVJbf2bYShQKmSpCx2HOR+RFdO0ln+urUuOkgOpO+0f7w5e+vPrVeJ+y851tTJxnDrC9Mkc8/rWc34N/O+zNVMfteEqYvzRfY9XzS5t0+lrZtxtRALriUpHbrn9K4T9IsLosiE/v4+7kYz6/8Aali53W4bU3FtAZOfutMt5ITn+uNZXZEHBxj1bNeHw66NynatRj1L/wCjhk705/l5KPE1RNfvqP8AP/8Anr0LZ60izWpuMSC4TvOKHNR/rHurz1sH+2o/z/8A561WQcIVxfzOrHuV198120OO2Vg+s4HW2E5lRxkAfjTzFIiLs6LI7anMqbLiXG/7pzqK9fI0rzfbSw/V0zr0dGI751AH3F/yP86yyq2vvI/U1cKyYy1RZ7r3Lf6OvMJntR4UtXxtL218htY8lckJPqJFM30deYTPajwpYv7nQbWSnd3O4+FY4Zxg1qs/Ahs6sff2+7XfX9Dt/Yax4/7Lv/iGrS12eFZ2VNQ2yhKzlRJJJPrpTH0kOY/Zaf8Ax/8A+akj/SIHZCEO23cQpQBUl3JHuxXTC3HT8v8AB51uJxGcWp7a9/8A0dqTvpFQn6viLwN4OkZ7sU4DUClH6RR/0yL7b9DWzJ/CZy8O/Nw9zo2BQkWBSgkAqeVk8zoKZ6Wdgf3d9byv0pmrKj8OJjnfmZ+5miiitxxhSrTVSrUYGSL5oz7NPhU1QxfNGfZp8KmqgxUEuIxNjqjyW0utq4pUNK6KrbzdHrVHQ6za5dwKlbpRFAKkjHE5I0oVNp7RPBt8S2sdBEZS03nOE8z211Uq2Tbj69Sl5ix3FuKQs9ZWlPRjdzkZB7RirKwbRw75bIcsLbjuy299MZToKxqRw58Oyokl0Qbcnt9y5qvRZba3cDPTFQJJOSsdvb666JE6JFWhEiUyypz7gccCSr1Z41NRpPuWMpR7MK5J1pgXIATIrb2OBUNR76rLHthbb7dJ9tY32pUFxSFNuYBWAcFSe7Ndlnvsa8m4BpC2+oS1xXC5gZUnGSO7WjSa0yRk4vcXo4/7E2Lf3urL9XSqx41ZwbVBtySmHGbZzxKRqfWakauEJ9lbzMthxpv760uAhPrPKpenZ3m09KjLoy2N4eXpnTt0rFVwi9pG2d9s1qUm/qbYrhTZbcm4fWAioEnOek7+3112JdbcWtCHEqU2cLAOSk9/ZVDddrRBvC7VCtUy5Smmg68mOEgNpPDJJGvdWTSfc1xlKPwvQxVBKisTWFsSGw42sYUk865rZdm7jakXBTL0RBCipEpHRqRgkHPw41rNu7bVokXCAG5/QpyENvJSFHs3joOPOq1sibT2ieDb4ttY6CGylpvOcDmahlWK1zni9KhNOuHiojU1OucxHjNvzHW4oWB/3XAACRwzwNSl9lKUKLqAlwgIJUMKJ4Y7ax5VrWjJWTUuZN7K3+y1j/8AlzX51s1s3ZmHUutW9lK0HKTjODXfHlxpaCuNIaeSk4JbWFAHs0rVE6G7JVGblMrfR95pLgKh6xU8OHyM3fc+jk/3Jq550CLcWOgmMpdbznB5GtjNiCV1Qymescei6Qb3w41PpWTSa0ak3F7TIIkNiDHTHjNpbaRwSmp6gROhuSVRm5TKn0feaDgKh6xxqie2vA2vTs/EhpfUkJMh8yUIDeeQSdVHuGtVJLog229sZaKwKzQgUq01Uq1GBki+aM+zT4VNUMXzRn2afCpqoCsK+6azVdfb1E2ftL1xmlXRN4ASgZUpR0AA7SaAWfo8B/4cYwclUjTH99VKkeywouwmzF3YjBFwXcGd+QM75BWoYJ7NB8KerTtW/JuDNvl7N3C29Yz0Ti0At8MnJH3av1uw2mwhxxhCAoJSFEABXIeugPLb4GhtXfEX1VsR0gSIq7khw/Y7unRFOnHs1zXoOyTLrGy1ubelmWoMjDxSpJUnlorXhga1YO9SekJZe6Bx4DeS2vBUB2gGt3ZUaOpKHpDTRV90LWAT6s0B5patn5E+NdrraiGbxb7xIXHXjHSJ0y2rtBqsjyJ9w2B2glNx3GenvZcls4JKGzulaTjBwM6++vYMss6ZQjfV6t48ffVXO2htVrmQIjigTcnFJbU3ulOQNSo591AJOz9st13vklqFNtaWH7cpmTHtjTgSoHRKlE6BQJ9dU7a7vIjt3NTaw5sahDK0IOjqg5hzHd0aRn1168OpQWS4OgjtK1KtEA++tsRktKWQ0G3NVHTCs6a9tALuwDDjlmevMhG7JvD6pax/CknCEjuCR+dU21Tlgb2ndecvk7Z+6IaSkyEIPRPpxkcsKxw5U/MqaIKGlIIbO6Qk/d7u6lvaDadiLdk2iPZX7xMS2HltNpThpPIkq50ApyrnOu+ylnl3/pHrSi4KTNebbKTIaT/23FJHBJPH1Cum7L2Uc2P2jOzDTYV1dHTrYSsNnytMZ0zx4U52W8sXm2LfchPwQ2ssusy29wpIx7iNRrXc11IFcRroMjVbKcaetNAeZ34Jb2ktq7oIAhG0oTHVckLLAX+LGOCsY4/yoNtad2X2diLlJmw37+no+jStCUtHfG4kq1KeOvYa9NlKhJQlEwsBKjhIeIwT3ZqRQZQEJUEJAICAccccvzoDzxy2KtG1G0ULZ1jqynLMHG2mdAXMkAgdta7KubFdBakRWkfXwQOCF9Kl7d8orPZnPHSvQ2XIz6lOMracUPJUpBBI7iar7rcYFnhT54bZckRWFPLbQUhagBnB50B5PFZaegKjTZduh3vrhKnnGnjOS7v5BG7x92mK9cvomHZyemCSZnVV9EU6Hf3TjHfmuONdeuP2aS1ZwpFxY6VcjeTmONwKAOdTnONKuFy4zYG/IaRlW4N5YGVdnroDyPOzy9m7Wzs82RtSFM7vRpUHku6dIVnhjjnOlM9us8B36Vro65BZUpqKy+hW5910nVQ7z206LREjFclaWWj+N0gJ+JrZtyOtYU2ttSlpyCkglSe3vFASis0UUAUq01Uq1GBki+aM+zT4VNUMXzRn2afCpqoCl/bZFld2dXHv0hceI86hIdRnKF5yk5AOOHE6UwVE+wzKZUy+0h1pYwpC0hSVDsINAefw7pdLDtFaba3tGztBBuKygJISXmU4+9vJJyO89lVsXZ223a3bazZzKnnmLjL6ElRw0QN7KR2k4z6hXodv2bslqfVIgWuLGdVoVttAHHZnkK6kW6E23IbREZSiUpS30hAw6pQwoqHMkcaA8pfs8KHsVs5tCwhSbq7LYLkvpFFa97OQcnhgAe6rDaFuJfdor22LXZ0mC2lD8m4SFpcX5OQUY+7gc69EVabeuGzDXCYVGYKVNNFsFKCngQOWKgk7PWaZPTPk2yK9KTjDq2gVacPXQHmBQ7etkNh40mQ5l+appSwohW6FFOAf8OlW+2Gz9ihXrZSGqGy1C6VxlYWohO5xAJJ/iUTx50+t2a2NNRmm4EdLcRW/HQGwA0rXVI5HU1tcbTb7uwI9xhsymgreCXUBQB7R2UB51tA0HNuY1uXCgyrczb0mBHlyS0weRKdCFKxpjs1qvuEaRG+je7RzKjLYFyQGGo0gvJjjeBKN7HImvUZlitM+G1Dl26O9HZADTa2wQ2AMDd7NOysiyWoW5NuFujCGkghjohuZBznHroCHZ+wwNn4HV4TZBcIW84tRUt1eNVKJ5mlraCHapm1rzsHadVkvjLKEuZxuOI4jRWAr3HTSngDAwOFcFzsNpvO6blbo8so+6p1sEp9R4igPN7vfp94+ju+sXB5mSuBKbZEyOMIfG+NRyz6u2tr1E2ft8fZ+ds060bq7MaCVsvFTjyTnf39cnvz24p4vuysW57MOWKEGoDKikp6NsbqcKCuAxxrqh7N2aFM69HtkVuXjV9LQCicanPImgPPJ7a7nttfmblb7fNW1uojouEws9EyR95sYOe0nkaJMF57ZzY+BOmolJcunR9NHeKgW8qAAX3DTNej3KwWi8LQu426PKU391TrYUR3Z7KmVbICkRmzDYKIigphPRjDRAwCns91AIbVua2d+kKdFsTPV0PWVToZQSQXAcJOP641QohbLufRg/c330G9LbWXXlPHpy8SfJIznB4EY4a1671GJ17r3V2+tdH0fTbo39zOd3PZmuJWzFiXLdlqtEMvvJUlxwspysHQ59eaATox/639HQ/8AoHv/ANdNVkDZy13Wy7XTpsfppDEuUWVlR+zIG9ka9vhXpwtkFLkVwRGQuGkojq3BllJGCE9gxppQ1bYLDL7LURlDclSlPISgAOFXEkc80B5fLfafgbGPbRKddspjHrClbykF3dwkrx7uPf3137LGyn6UHfqAYg/Vp3d0KDe90gzuZ/D6tM5pvu1hlPxI0ezXI2pEdJQlpDCFtKTyBSRyqGwbLO2y6P3a43JdxuDrQZDnRhtDaAc4SkUAxVmiigClWmqlWowMkXzRn2afCpqhi+aM+zT4VNVBio33gwwt1QyEAkipKjfZD7C2iopCwRkcRQq1vqQsTA84hsoKVLSpQwoKGAQOI9dRquONwpZWtK3C2CCM5CiDpnuJ9VYNtXvNrE54LbChvBKNQcaY3ccqyLaUvpdblvICSo7gCSDvKKjxHf8AlWHmM/Js2VcWR1nRX/LJ3lcs6Z0qIXdslIDZ3iojG+nGgHPOOYrdVpYUgjeWFlC0FzeycK48dOOD7q0+qcEKTLeDgUVFe6jXIA4buPwjlR8xkvDNl3INOvIcYWkMthxSsjGDnHPuNSmez0UhxJ3xHGVbpBzpnSsOQG3elK1rJebS2o6cBn+ZrZcFpTchGSkSBhWMaaY0p5jHyGiJ6FPJZW2tt1SgN0kHQhRB05eSfhWoujHSLRhYKUqVw0OCQR6/JNH1YMbxkOl/IIeO7vDGcDGMYwTy5mg2phTC2lKWd9ISVZAOck72nPKjTzF+731N2riy64ppO8FJc3CCPz9WlbJmIVOXFA8pKck5HhWotzIeQ6CveQsrBzxzyPd/KtPqtr6wEzpF7wO9u6YzjB5Z/OnmJ92au3eOytxtYXvNuoaxjiVYwR3a/ka2RcUvLKGWVuFOq8YG6Mkc+PA1s5bI7qlqUDvLWF72mRgpOPV5IrVNsS0vfZfdaJ+/jB3xknByNOJ4U82y/d6N27jHcKQFjJCiRkeTjjmozdGxHadDah0i9wJUQkg4J1yewVubYyWg2FKTgKGRjJBOorRdqQo5ZfdZO+F5ThWuCnPlA8j+Qp5h92dLL6XisAEFBAPvAP61Cm4sqUsYUkoWUHI7M6940PwrZqEpmQp0SXSF4KkEJwTgDPDPLtrCrcwpaFHeyhSlA5472cg92tXzGPk2aG4YSVLjuJJAUgEjygSB26cRQm4FW5uRlq3llB8pOhAz20C1tqSpEh5yQggJCXAkgJBzjhrwHGpmoTTCENt5CG1lSU8hkHT1a1NSMm4HM5d2mmi8ttfQ7qlIWMEL3QSce4EiumLMZkrKWiT5CV/EkY9eUmuddoacbW0t10slKkob0Ab3gQcadhPHNdDEJqPIdebyFOhIUOWmdfzqrm9SS5NdO500UUVkawpVpqpVqMDJF80Z9mnwqaoYvmjPs0+FTVQFYrNFAFYrNFAYorNFAYorNFAYorNFAYorNFAFYrNFAYorNFAYoxWaKAxRWaKAxRWaKAKKKKAKVaaqVajAyRfNGfZp8KmpaEl9IAD7gA0ACzpR1qT6Q785oBlopa61J9Id+c0dak+kO/OaoGWilrrUn0h35zR1qT6Q785oBlopa61J9Id+c0dak+kO/OaAZaKWutSfSHfnNHWpPpDvzmgGWilrrUn0h35zR1qT6Q785oBlopa61J9Id+c0dak+kO/OaAZaKWutSfSHfnNHWpPpDvzmgGWilrrUn0h35zR1qT6Q785oBlopa61J9Id+c0dak+kO/OaAZaKWutSfSHfnNHWpPpDvzmgGWilrrUn0h35zR1qT6Q785oBlopa61J9Id+c0dak+kO/OaAZaVal61J9Id+c1FUK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BDAAoHBwgHBgoICAgLCgoLDhgQDg0NDh0VFhEYIx8lJCIfIiEmKzcvJik0KSEiMEExNDk7Pj4+JS5ESUM8SDc9Pjv/2wBDAQoLCw4NDhwQEBw7KCIoOzs7Ozs7Ozs7Ozs7Ozs7Ozs7Ozs7Ozs7Ozs7Ozs7Ozs7Ozs7Ozs7Ozs7Ozs7Ozs7Ozv/wAARCAFaANkDASIAAhEBAxEB/8QAGwAAAgIDAQAAAAAAAAAAAAAAAAYDBQECBAf/xABPEAABAwMBBAUIBwUGBAMJAQABAgMEAAURIQYSMUETFFFhsSI0VHFzgZGSBxUjMkKhwTU2UtHwFmJydLLhFyQlM5PC0iZDRFVkgqK04vH/xAAaAQEBAAMBAQAAAAAAAAAAAAAAAQIDBAUG/8QAMxEAAgICAAQEAwgBBQEAAAAAAAECAwQRBRIhMRMiQXEyUYEUIzM0YZGx0aEVQlLB4fD/2gAMAwEAAhEDEQA/APXI0ZhUVolhskoBJKBrpUnVY3o7XyCiL5oz7NPhU1AQ9VjejtfIKOqxvR2vkFTVzyJ8WL/33koOgwTqSSANO8kD30Bt1WN6O18go6rG9Ha+QUNymHUb7bqFJxnIVWUSWVhRS4khKt068+ygMdVjejtfIKOqxvR2vkFbB5srUgLSVIAKhngP6FYckssjLjiUjOMk6ccUBjqsb0dr5BR1WN6O18grDcyO6yp5DyChBUFKzonBIOfeDW4ebOPLGvDXjQGvVY3o7XyCjqsb0dr5BUiVpWMpII7QawXWxny0+Tx14UBp1WN6O18go6rG9Ha+QVuXUDOVpGOOvCsJfbUopCwSDgjPPAPgRQGvVY3o7XyCjqsb0dr5BW6nEpSVE6AZNRszGJDanGnApCTgnkDQGeqxvR2vkFHVY3o7XyCti82M+WnTj5VZDrZxhaddBrQGnVY3o7XyCjqsb0dr5BW/SIyRvJyOIzwo6RG9u7wz2ZoDTqsb0dr5BR1WN6O18goclMtuNtqVhTmd0YznHH1e+tumbwTvpwNDrwoDXqsb0dr5BR1WN6O18grYvtJSlRcSAo4B3uJ7K1TKZUEqS4kpUMg50xp/MUAdVjejtfIKOqxvR2vkFS1mgIeqxvR2vkFLdNVKtRgZIvmjPs0+FTVDF80Z9mnwqaqArkuNvauMYMulaQHW3MtndVlCwoDPLVNddFAVCrC11pUhEh5BxhCNFJTqknQ5zqkH3n3cszZ23qUS/LebU8vJJWEgnBTgaaDCjoOZphrjn25u4NpStak7u8AQAdCMHiDyNAczMOJFEsKlgpWNxYUpILYJJwTxzlZ491cqrHb2Ij7qpTuGwVLdUQSN3yiSMa+VvKPeo11/ULAIKXVgpJ3MgHdznOcjXieOaymwxEx5bCVO7stnonMqycYI0zw0NAQsW6BGbfUiTkSWlpUrKTkb61EjHHBcPwFCrW07LSpUvXdGUbqQpRCyc6jQZPKtk7ORRKXJU44px0eXnGDoQMDGmhPCtl2CMtxxfSOguFSsg6pUSTvJPIjOlASRGEwWWo31gtZ3iE9IU5VrvYGmumnqquNkjLaceduCiC86pC2sAI33N4gkankNT28K7pFohIYKlhZShOAACSANzhjX8A4d9cUKFCdiONOy1OdK42/kt9EcI3d3yTy8ipsqTfYmTZmFtIXFmeRkKaJCVjGQeP4tQONa/U1uRJadM1W9HLeUl0AZG7uZ9ZSPXW82LFMSKhUh4FtJDa2G98nGMHABGhCT6wKjNlt6pCXhMWFIyhOVJynONBzyMYHZTaGn8iSRaYJmuuOznG1PBQ6IugABQxoP8SlEd6vVUyIEViC7Gblbo6YKK1FJ3VgpwDy5J0761kwLbMW4448kqcJBIUNCUFGB7jUH1Ra1JcQZHSZaLYAKcpSQrhgZJ8o6nWm0NMkRZoa5YdVJ6VTJJ3PI0JKSrOBnknQ8NO7GGbBEjusqRJdHRKSdzfwFbqUJGcf4E/GtUWmEuQhtqTn7TpFJ4lSQSd3PZlWuc5rqkWSNJmGStSwpRBUEnAOmD364T8gqhrRxyLdbp88h2e64t7O4hK8jGoUBjkQlST3Z560O2mOttCUXFSlt/Zo33R/3Mk7xx+LKs+sCuuJYo0SQ2+la1ON8CcDOhAzp2GoXtnGH31LU+sIWHErQAOCyknB/D93lrrmhCdUSCtphtbyVJbHQJyoHeOUkg54nyPGuVu3259xK0zOlEhKw0E7uCMKzwGuN86n+eemNY4sZtKElSt3G6TjOBu4/0iuuJEERhLKVFSUaJyAMD3UBF9XNhsNoJSA90vAceY8a5ZGzzDxSpD7zKkJ3UqbwMaJGRpx8kfE8tKtqzQGBwrNFFAFKtNVKtRgZIvmjPs0+FTVDF80Z9mnwqaqAooooAooooAooooAooooDVxAWhSDnChjSuR62R3hg748oKBSrGCBgeFdhOK45N2gRVlDslAc/gByr4DWo0n3MlJrsbKgNHofKP2WcZAOcnJ4jurQW1ryPtHDuApAyPunGnDuHfXO5fCSRGts2Rg4yG9wfFWK0VdrlnSwyCM8ela/9VTSLzSOr6qjgpKd4YR0ZAPFOmh+Arf6tjbqUhOicY14YGB/Xear3NoJDAy/ZJwGfwIC8Dt0NSN7T2pbhbcf6BY/C8koP54ppDml8zuiwkRVkoWs5GCFEY/2411VG2826MoWFDureqloxbb6szRRRVIFFFFAFFFFAFFFFAFKtNVKtRgZIvmjPs0+FTVDF80Z9mnwqaqAooooAooooAoorBoDNVs+8sQnOgSC9IUMpaRx954Aev86rL3tJuPKgW1SVvpOHXOTY7PXy7vyrgjsNRG0qlurT0h4KJLjh5559p8aFOiRJlXFYbfed4AqjQzhI7lOc/wAvVXRFjONgtNuxoK18UsgLcz3qPH4Vu+2ytjqKXVRi6CElk7qgBxweVVLPU27S6h5tlM5lRSndSApaxnAxxwcH3a551CjCLW2tP278h09peUPyBAqr3IT2Xm7S87EAJLweO9n/AA54d+c91WDJOI8h154OIa3Sjfwkk41UBpnTxqiU5KjwhbVRA602veS8l4AHXPDnz0OmvPFCF8izQ1NBbDkpneGQUyHBjPdnFc71pl9AWzMbno4hucwlXu3k4x6yDXGu+ptlrZG7vrASlSc8zx/OuNra3ekuIU8hbavKbI4gYGB8CPz9wGXIyoS21hb9mdz5W6rpoyz6zqn/APGu+LtQ/Cdbj3plLRcOG32iVtr9+NPfVa7tUyrIKwRVM7c4jnSsx1ILaiQ7FcH2au3APA+rShT1Bp5t9AW2oKB7Kkryyz7RLsTo6Nxxy3ZwpteSuOew9o/2r0mDOZnx0vMrCgoZ0NUmjqooooQKKKKAKKKKAKVaaqVajAyRfNGfZp8KmqGL5oz7NPhU1UBRRRQBRRRQBSztZflQW026Gr/m5AI3goZaT/F/Xf2Vd3OezbID0x9W6hpOePE8h6ydKQbcoqVK2guJwpw9JgDP+FI92Py7aA7Y8b6pt6pHV1SJP3kt8ySeJJ9fOtkqbu0VLgWDIQnAd6MpI7Rg6gHGCn3VqqU7KbbUhaArKVLBO9gHjgj1HXurlkuNW91yalPlq3QlCB5S15wPWToO/A7KaKWLV7ZajtuSWyXN37MJG8tZ5gDjp28PVXCbhILjj8aKwxvrK+kfUXSe8ajHAcMjQVyBCmC4qYsOPOYLy8anmE/4Rrges65zVBeL8phfkrGCDlPOgLe7bRTG0pSZW6VndJbQAAffnApZfvAdYSXHCt1teSVKJ3tcZ1zVDLu0i4yBHjNuPuKOUpQMk47qvbRsVIkgP3V/cAA+yQoDOQCkFR08oaac6aKcEvaB91HRNuO4ON0bxUcjXTOtaw7VtPcHQuDapJCj99w9Gk8uKsZ4494p8tjNnsykqjW9CgUlO8AQtQI08o9oJBHDQUPX57d3WEBtQ/GPKUrQczz0GuByNCbFljYnbCXkoEZOOO89w0B7O8VlGwm1KE74chuYOQpL5z4f1mrN/aKa10qUTXkrDalYbJSM6kZI7/hmpLc7ImORkJnSAVI3nXC4cjmfWcCg2yrcsO08NYcXb1OHGMtKSsLHYQNfyq12U2gfsc9uPIQ41EfPkpcBBbVn7uvLsrtXFuUSOmTFlyQGVEuoKyvKSdcb3DHhxq9cYuCoSVXWHGnwynJWEhZaV3p7jzFBscGH0SGkuIIIUKlpO2KuqpS344VvNNrKUkcMA040IFFFFAFFFFAFKtNVKtRgZIvmjPs0+FTVDF80Z9mnwqaqAooooArFZrVR3UknlQCVtvNVMuMOyNqTun7Z/jnHBI9+v5Vw3J9xlaGmW+kbZQSUgjU8tDxHHTTl2Vz2x8T71dLy6rIU6oNknICE+SMfAH41xqmpZSXX2ilTxK1uJRrrqAT3DtI50KSQkpwhxG8UZUX0r1SonlungfKHLgKjelqfefnqBU1DyGkqGi3Maq7wkZ9/qrdxZZaO8ncWoArAOdeWtU7tyQ1a22t9KiOk30k8+kJx3ZCs++qDTaW8IStLrLik7oKSM4JHb8cUotNzNo5xaaV0bWcLdX91B5fE6VsWnb3cxGbWUoyVOOfwp4nHfx0507QLbHhQEJCEtsNJyM673addFJOOeCCKg2FrtUOxtJTFbWgrWEKcUftCSdMn8KknuwQas3pL7xWFLHkkEoCQEj3cOXOl2TcHbvJZt8VkLJdTubx8rsB7Bnu5Z7Kt22FR3HWnVtvIGV76BkLdPM9wBOMUICykgpOTppk6nnn/AH7q4HpSC440hzog2d915QyED3jU4zgVvMnMRUkEgrzgIGM68z2Y/lVK5DelwVPtYDAeWoDOd/Guv8WMntoU7YsTp4qpju+iA2pJCVaqecA4+vU47AaZLRBSt8rSpCgDohJ+6eePD4HnVamA5NXGjrV0Mdoqb6MDVJSUje0+8SVDTu7BTXs7bDEWhmYggKUEtutnyT/Lw4VSF/bLejoiFpBSoagjQg1zKdcipctyD9m15OSNSOWvqxVq451VBKlYVySngP51UuKK1FSjkmvE4rnrHh4cfif+EbIQ31K2xKRbdpHmcBKJH2icdp4/n40715/d1KjTIUpP4Hd0+o/7gU+RnOljtrHNIrr4dd4uNFvuuhjJaZLRWKzXeYhRRRQBSrTVSrUYGSL5oz7NPhU1QxfNGfZp8KmqgKKKKAKrtoJaoNgnSkY32mFqTnhkA1Y1RbYJLmzklof+8Tu0AmWodQ2TYQE7ynNxGO1RO6M/EVzZSsMIAC2FkNBfFOeQ9WhHw0rsUlabLHCVbv3Tw4YSmqtpC0rSCtDiWSVlOoIJBweOuuDRAimvhDZHAAUkTpoUFq3Th5eU47NAD7/5Uw359QjqSnishA7snjVBBbEu8pBR9mz5eAeGNAPj4VQNGzlpRFj9G6gEq8t9fDPYM55ciO+uraZuSI7chshaGjvrZKcgAfixzA/o1WXC8PW95MaOpI3AFLKU6kkZ58Md3PNcb21ch6O7EkJSW3BuqONRy5euoCex3Ntm4yOkCnpMzIS8dSd772O88PjVxdLiiC0o6FaiQlJ4KxprrwH6jTlSjb5jkW9RZTLXWBHdSttHNeDkDSrpqGuY/wBNcGnFrUMojNqydTkb38Kdf/8AKFORmHMuA6wk67/lLcOPKPf+lM+ycULC2XwpbFv1ykndUVKSCAO3dKgfdUUVEwz40ZyIhtt5fRtpQdE5ByNNOAPw40zW+1yI0l5HQ7yHCg8RgqB1Pu3UfnQhHbbeUSEqeaSl4KB3jneUdS5kns3hntIpzLaWmCtwBBzkc+B/2rnjwmgwHVtlCj5RKs5Scgnie0VDJkqfVjPkjh315/EM6GJXzPu+yM4QcmRuuqdVlROM6DJIFRms1g18BZbO6xzm9tnWlpaRTbRp/wCmOK5oKVD3KBpvsTvS2llX92k/aRYTan8/w4/OmrZjP1Iznsr7TgjfgP3OWfct6KKK9s1hRRRQBSrTVSrUYGSL5oz7NPhU1QxfNGfZp8KmqgKKKKAKrb4gLt5B4bwqyrkuSCuA4E8QMigEG4tBu2NJdKkILiUK3dCNQnHxqkbdQhxlLeUrDhS64fxIJxg4547ccqcLnFQ7CUCd9Lg6RI5YzqPXk0nyQHlAEhtkrKUKI0W4Bn4AjHrogL1+PkKSa4dkUFb7q1ZJDiUZ/X867L4svN9Lw39azsQ22UvdKSUFxYWkHGRujn7qoLCbbY9wU4u3sOGRvFSnQPJSeJyTp4/z4VbPIZa6WZJaSBoA1xPcSf0zTDOkuSiIsNptpplwNdC0kFbgIGd0DOMDmo/nXKw2hhZRDj9altZSjgpDAzw3j95WuCr4VCnO1a2IoSotKjtnRKRq89nOmo0yBwwfVXXHuSA4IsGIogk/Zg4JPaRxJ48e2u6DsxLnSmpNwkHKRlaE6q3seVrwHE8M6U5WuxRLe2AywlpKcZIH6/1xoQ47FY1IcanzAOstpIbSPutg41Hwq/hrQ0z0ym8ZUpKc9gOPdwNc8h9ltO+tSkMJOQAdXTyxjlwrmK3H19K55P8AC2Don3Vw5ubXiV80u/ojOMXJnXKlqknHBI4ClqHcX4m0ku13B3yZKungrUdFpwApA7wRnHHBq8pBvrw2x2wi7PxFLEO2r6aY+0cEKAwEhQ4HXHx7K+Orsnm2zld211fy+Wv4/U6GuVdB+rB4VSR7VfochtLd+TIiJUMokxgpzd7N8EZPfirlZwkmuB1xjJKMt/v/ANmTfQXdqnf+UQwOLzyUD45/SnuxtdDaWU/3a88nH6y2miQ0ahry1+/h4fnXp0dvomEI7EgV95wuvw8Zb9TlkyWiiivSMAooooApVpqpVqMDJF80Z9mnwqaoYvmjPs0+FTVQFFFFAFarTvoKTwNbVigFF5PV5DrC05AOBrjKdfAZPu5c1a8QYsV4pdaBKiSAElevEkDXtp82ggqKUTWU5caOoxxH9fnSrKQLhCI06Vvym1kDXjpj9OzTiDQp5zcvJK07+82rVI3Nzc93Op9hi25IdjuAKQt4JUk9ihitb7utZaCUFw5wlIxgdtVWykwxNoTGWrCZCN0E6ZUNR+vxoQ9VXDjw4jbaEpjoc3W95AyVFXDJ9eKlstjTDgNQU4IayM7vHPM88nhn+j3RrczIlx5LqytiU627HKVEhlxIB3SO/CvUc57avJMVuA2440tCC4SpRUMkk8/9vVQGkaGlI0GoOdf6/rWuefLDaS0SnKhu4CgaqLveEx4Tjrju5HbGVOKISFfzqmh7UbKxcvvXuMp066KJ3a5MrI8CHMouT9EjKK2xhhRXUpSuUsuLSMICjndHL312E4GTw7aRrn9LOz8NJTCS/PcHDcRuI+KtfypdVcttPpDUWYbJt9rcOFLTlKCnvVxV6hXyVmHl5U3dkvlj836eyOhSjFaRe7W7cuvSBs9svmVcHz0a3m9Q12gHt45PAeDBshswzsvaAxkOS3TvyXf4ldnqFabKbG27ZaN9iOmlrGHZKxqe4dg7qYSa5MnIrUPs+P8AD6v1k/6Mop72zBrhuUtEaMta1BKUglR7AK6nnQ2kk0n3aQ5e7mi0xjvJ3gX1D8k/r8K2cOxJX2JehhOXoW2wkFydPeur6cFxWU9w5D4V6JVfZbci229tlIwQNasa+9jFRSSOdhRRRWRAooooApVpqpVqMDJF80Z9mnwqaoYvmjPs0+FTVQFFFFAFFFFAarSFpKVDIIxSTfrU7bZCpLIJYXneGox36a4z+tPFRvMofbLbiQUntoDxC/xQ62HwAVEHJA5d/wDXEHsrzy4hyPLS63lK0KCkqHIivd7/ALKuRVqkQ0b7ed4oHb/RPxPbSNP2XiXDeQ2hSFjjunUaYGU/n8e6sXNR7lGTYjaUXWzNNv7zbicrbcB+4saHxPxxV0/OkS3eiLTanTodzOo7TnhSnsls+7EKWApaGmQrLi04ySeAFPMdhqOjdbHHiTxNeTxDikMZOMOsv8IzhDm7lFe9i4u0TTaLhNlJ3PwsrCUZ9WKpkfQ/s+lWVyZqx2b6R+lPmaM18o+J5rfxs6OSAvWzYHZm1KC2bY264B998lw/A6D3CmFKUoSEpACQMADgKM1qpxKRqa5Z2XXPc5Nl6I3JqJ15Lack1ySrk0wgqKwABkknAFLEq8zLw91W1JUre0L5Gg9X867sTh1l0uiNcp/I6b5fHFOiFC8uUvQY4IHaf5UybGbLi2xxJkDeeXqSrUk1psrsY3b0iTKG+8o7xKtSTTklISMAYAr7TFxYY8OWJob2FZoorrMQooooAooooApVpqpVqMDJF80Z9mnwqaoYvmjPs0+FTVQFYrNYoArNYBzRQBWawTijOaAwpIUMEAiqC77JxbgS60Oid5KToaYKCajW0DzmTbb5alnKBJaHuV8agRtF0J3ZLTzBH8SCR8RmvTCEqGCARXHItEGSPtGEnPdXDbw7Ht6taMlIR07Sw8ayWx61YrJ2mhD/AOLZ+cUyvbG2l05LIGe6oRsNac56MfCuN8Fo+Zlzis/tZDTol0uHsbSVVxKvNzn+TBgLyeCneHwH86f2NkrUxghkHHdVmxb4scYbZSPdXRVwzHh11sx5jzqDsTcrs4l26PqUkcEcEj3U82rZ6Famwlpsbw54q1wANKK9GMYxWktEbCiiisiBWaxnWs0AUVigHNAZooooApVpqpVqMDJF80Z9mnwqaoYvmjPs0+FTVQFU+1Mx+Bs9JkR17jqd0JV2ZUB+tXFUG2v7rSvWj/WK12vUG/0OjGSlfBP5r+Sm2Duc2XKkx5Mlx9CUBSekUVEHPaad68++js4ucr2Q8a9AzWrFk3Wmzq4pCMMpqK12Fjbu4SoNsYEV5bKnXcKUg4OMHnUuxE6TPsq1SnlOrbeKApRycYB1Pvrh+kU5t0T2x8DU30efsN//ADJ/0prWpP7Trfob3XD/AE1S112NdKG3V7fgtswojymnHfLWpBwoJ4AZ7z4U3KUEJKlHAAyTXk0553aPaVfQknrDu41nkngPy1rPKm4w0u7NXC6I2Wuc/hj1G7Ya9vT4z0SU6px5khSVrOSpJ5e4+NNg4V5PaJLmz+0qQ8d0NuFp3vTnB/Q16wDkA0xbHKGn3Q4pRGu7mh8MuqFvbe6S7ZbWTEdLSnXN1ShxxjOlJke5bSy0FcZ+e8lJwVN7ygD2aUz/AEjfs6H7Y+FbfR3+x5Pt/wDyitFilO/k3pHbjyhRgeLyJvfqLLl32mt5S4+/MaBOnTJOD8RTdsrtSq870WUkJlITvZToFjtxyNXF3ZYkWqS3ISkt9Eoknlgca812TUpO00Ld4lZHu3TR89FkVzbTEfCzcacuRRlH5DNtzeZ8B2NHiPqZC0lSiniffS6zO2okth1h24OoPBSAog1afSL+0Ifsj40x7GD/ANmIv/3f6jRxdl8o70WFkMfBhZyJtv1+okG/bSWx5PTyJLajqEvp+98RTxs3tCm+w1lSQiQ1otI4HsI7qxteww7s5KU8E5bAUgniFZ0x4Up7ALWNoFJTndVHVvD3irHnqtUG9pmM1Vl4krlBRlH5EP8AaG8WvaBa5j7ytx3DjBV5JHcOA04e6vSo0huXGbkMr3m3EhST2g0q7cWHrcf6zjo+2ZH2oH4kdvu8KrNjNo0QUOwZjm6yAXG1H8JGpHvqwm6rHCb6PsYX0wy8ZXUrUo9GkMm1l9+p7cUsqxKf8lv+72qqn2Dm3SZKkqkSHno4TxcUVYXnlnupbnSZW09/y2klTqtxpBP3U/1qa9Ns9sZtNubiMjRIypXNSuZq1yldbzJ+VEyK68TFVUlucu/6HbWaKK7jwwpVpqpVqMDJF80Z9mnwqaoYvmjPs0+FTVQFUO2v7rS/Wj/WKvqodtf3Wl+tH+sVqu/Dl7HTifmIe6/k84trFyfdWLaHy4B5XQqIOPdVl9XbV/wXD/xFfzqx+jr9py/ZDxr0GuGjHU4b2z3c7iEqL3BQT9zyC5Rbyw0g3ISggnCemUSM+806fR7+w3/8yf8ASmovpF/ZsT2x8DUv0e/sN/8AzJ/0pq1Q5Mjl/Qwyr3fw/na119Ds2zuRt9iWhCsOyPs068AeJ+HjStsM1FRcHZ0qQ030Sd1sLWBknide7xqLba5devZYQsqajDcHZvc/5e6tmdg7u8wh3ejo30hW6tRBGeR0qTnKd24rejOimunC5LJcrmG27UZV1RNivtOpfThYbWFYUO3Hdj4U37I3P6ysTW8cusfZL93A/DFJ0nYW7Ro7jxXHWG0lRShRJOOzSt9hbmYl4MRasNShjBP4xw/UUrnKF25LWxkVV3YXLXLmcP8A7+C5+kX9mw/bHwpUtW0Vxs7C2Ya0BC1bxCkZ14U1/SL+zoftj4VjYBhl20yC40hZD/FSQfwirZFyyNJ6Mce2FXDlKceZb7fUWZ2015urJjOv5bXoUNoA3vhrTFsXs2/Gf+s5zRbVu4ZbUPKGeKiOWmlOKIzLZyhptJ7UpAqWt8MbUlKb2zhu4kpVOqqCin3PP/pE/aET2R8aqIG1V1tsNEWM42G0ZwFIBOpzVx9Iv7Qh+yPjV7sfGYc2ajKWy2one1KQT941zuEp5ElF6O+N1dXD65WQ5lv+xGnXq8X7dYdWt4ZylptGAT6hxpz2N2edtDDkqWkJkPDATxKE9h7yf0pkbZaa/wC22hP+FIFSV014/LLnk9s87I4j4lXhVxUYmCARgjII4V5VtXZ0We7qbZP2Lw6RCf4deFer1539In7Wjex/U1jmRTr2Z8HslHJ5U+jLTYSztsQ/rNzCnX8hH91Of1xTeKpNj/3Yh+o/6jV3W6mKVa0cebOU8ibk/XRmiiitxyBSrTVSrUYGSL5oz7NPhU1QxfNGfZp8KmqgxVPtVEfnbOymI6N9whKgkcThQP6VcVzzZse3xVyZTgbaRxUaxmk4tM2VSlGyMorbTE76P4MpiTKkOsLbbKAgFaSMnNPNcdtucO6x+nhOhxAODpgg94rsrCmEYQSi9m7Mundc5zWn8hW29hSJdqYWw0pzoncqCRkgYOtZ2LiS4ezru+0W3XHFLbSsYz5IAz7xTOeNVre0FrduZtyJQMkEjdwcZHLPDNYOuKs52zZHIslj+BGO0nsQ7FYps7aBPXY7iEtOdI8paSMnPD3mvTgMUaCuC43y22o7syUltZGdwaqx6hVrrjTF9SZGRbmTXl7LsjvIBGCK8wu1hnW/aPchx3FJU6FsKQkkDXI+FNn9u7Lvbu+9jt6I4q0t17tt10hykOKAyU8FD3GsLFXdpc3Y3USycLcnB6a9exSbdQpMu0R1sNKcLTmXAkZIGMZxUmwkOREszhkNKa6V4qSlQwcYAzj3UzZBqtTtDa1XP6uEpPWM7u7g43uzPDNZOuMbPEbNUciyeM6Ix2l1LOijNQTZseBFXKkuBtpv7yiK3t66s4km3pCd9IEGU+/FkMsLcbSkoUUDODmmDZWM9E2ejMyGy24ASUniMkkV2W66Q7tG6eG6HEA4OmCD3g1zzNorTAkKjyZiUOp+8kAkj4VoUIRm7N9zvlbdZSsbl+H9y0xRVL/bCxenD5FfyqWNtRZpchDDM1JcWcJBBGT2aitisg/U5njXJbcH+xa0ibf2+W9NjSWmFuN7m4ShOcHPCmmftDa7bLRFlSgh1eu7gnGe3sqxBCgCDkVjZGNsXDZsx7bMWyNvL+/qVezMV6Hs/EZfQUOBJKkniMkmrWtXHEMtqccUEoSCVKPACuC2363XZxxuG/0i29SCkjTt1rNcsEo7NU+e1ys17/UsqKxWazNIUq01Uq1GBki+aM+zT4VNUMXzRn2afCpqoMUt7efu4r2qaZKW9vP3cV7VNarvw5ex1YX5mHuhS2PvP1Xdw06rEeSQheeR5H+u2vUBwyK8XTEdVCVMSMtocCFEciRkV6VslefrW0JS6oGRHwhzvHI/12Vx4dn+x/Q9fjGMm/Hh7Mn2muws9oceSR0znkNDvPP3ca872cUVbSQlEkkvDJrs2muLl/v6WIw3221dEyB+I51PvP5CuawtFjauKyTktyN0n1EitVtjstWuyZ1YuOqMSW/iabZ6BtPeDZrSp5vHTOHcbzyJ5+6kOxWGXtJLccW8UtpOXXl+USewd9XP0jPkyYUccEoUs+8gfoavti46Gdmo6kpAU6VLUe05x4AVvkvGv5X2RxVT+yYKth8Un3OH/h7a9zHWJO927w/lSrerJM2anNrQ8SknLTydDnsPfXq1Lm3TKXNm3VkDLTiFA9muP1rO7HhyNxWmjThcQudyhZLafTqdmzV2+ubQiQsjpkncdA7R/OvM7otTd7lrQopUmQsgjiDvGmn6OXTvzmeWEKH5ilx+OJe1DsZRIDsxSCRxGVYrnuk7KoP1PQw640ZV0fRL/wBPQ9mL4m9W0KUQJDXkujtPb765dvP3cV7VNJkSRL2T2gIcBy2d1xI0DiD2eIpu2zktTNk0yGFhbbi0KSR2VtVrnTKL7o45YqpzK5w+CTTX9HN9HXmEz2o8KWb80H9rZLRJAckBOezOBTP9HPmEz2o8KWb64lja6S6rO6iQFHHHAwa02a8CGztx9/b7tfL+hl/4dRPT3vlFTwtgoUSY1IMt5zolhYSQACQcisf8Q7VjzaX8qf8A1VdWW+RL4wt2KHE9GcKS4MEfCumEMeT8vc8263iMIN2bSFfbyyK3xdmQojAS8OzsP6V37EX3r0L6vfX9vHHkZ/Ej/b+VM77DUiOtl1AW24khSTzFeWz4svZS/hTKiNw77Sv409h8DWNq8GzxF2fc3YslmY7xpfFH4Ri27vnRtC0x1+WsbzxB4DkPfUmwdlXGjqub4KVPp3W0nTye33/1xpcsNsf2lvinpRK2wrpJC+Ge73+FeotpShISkYSkYAHKlKds3bL6GOZOOLQsWHd9ZG1ZooruPEClWmqlWowMkXzRn2afCpqhi+aM+zT4VNVAUtbefu4r2qaZaWtvP3bV7VNarvw5ex1Yf5mHuin2JgtXGy3OI8MocUkeo40NLgdn7PzpUZCi24Uqac7weY8QabPo58zm+0T4VZX7ZOPe5TcnplMOBO6spTneHL31xKlzpjKPdHtSy4U5lkLfgf8AOij2Cs2+4u6vJ8lGUMgjieZ/T41UWz992/8AOK8TXpkOI1BhtxWU4baTupFeZ2z992/84rxNLK/DUI/qTHyHkSvm/wDj09upc/SMwQ/CkAaFKkH3YI8TV5sVJbf2bYShQKmSpCx2HOR+RFdO0ln+urUuOkgOpO+0f7w5e+vPrVeJ+y851tTJxnDrC9Mkc8/rWc34N/O+zNVMfteEqYvzRfY9XzS5t0+lrZtxtRALriUpHbrn9K4T9IsLosiE/v4+7kYz6/8Aali53W4bU3FtAZOfutMt5ITn+uNZXZEHBxj1bNeHw66NynatRj1L/wCjhk705/l5KPE1RNfvqP8AP/8Anr0LZ60izWpuMSC4TvOKHNR/rHurz1sH+2o/z/8A561WQcIVxfzOrHuV198120OO2Vg+s4HW2E5lRxkAfjTzFIiLs6LI7anMqbLiXG/7pzqK9fI0rzfbSw/V0zr0dGI751AH3F/yP86yyq2vvI/U1cKyYy1RZ7r3Lf6OvMJntR4UtXxtL218htY8lckJPqJFM30deYTPajwpYv7nQbWSnd3O4+FY4Zxg1qs/Ahs6sff2+7XfX9Dt/Yax4/7Lv/iGrS12eFZ2VNQ2yhKzlRJJJPrpTH0kOY/Zaf8Ax/8A+akj/SIHZCEO23cQpQBUl3JHuxXTC3HT8v8AB51uJxGcWp7a9/8A0dqTvpFQn6viLwN4OkZ7sU4DUClH6RR/0yL7b9DWzJ/CZy8O/Nw9zo2BQkWBSgkAqeVk8zoKZ6Wdgf3d9byv0pmrKj8OJjnfmZ+5miiitxxhSrTVSrUYGSL5oz7NPhU1QxfNGfZp8KmqgxUEuIxNjqjyW0utq4pUNK6KrbzdHrVHQ6za5dwKlbpRFAKkjHE5I0oVNp7RPBt8S2sdBEZS03nOE8z211Uq2Tbj69Sl5ix3FuKQs9ZWlPRjdzkZB7RirKwbRw75bIcsLbjuy299MZToKxqRw58Oyokl0Qbcnt9y5qvRZba3cDPTFQJJOSsdvb666JE6JFWhEiUyypz7gccCSr1Z41NRpPuWMpR7MK5J1pgXIATIrb2OBUNR76rLHthbb7dJ9tY32pUFxSFNuYBWAcFSe7Ndlnvsa8m4BpC2+oS1xXC5gZUnGSO7WjSa0yRk4vcXo4/7E2Lf3urL9XSqx41ZwbVBtySmHGbZzxKRqfWakauEJ9lbzMthxpv760uAhPrPKpenZ3m09KjLoy2N4eXpnTt0rFVwi9pG2d9s1qUm/qbYrhTZbcm4fWAioEnOek7+3112JdbcWtCHEqU2cLAOSk9/ZVDddrRBvC7VCtUy5Smmg68mOEgNpPDJJGvdWTSfc1xlKPwvQxVBKisTWFsSGw42sYUk865rZdm7jakXBTL0RBCipEpHRqRgkHPw41rNu7bVokXCAG5/QpyENvJSFHs3joOPOq1sibT2ieDb4ttY6CGylpvOcDmahlWK1zni9KhNOuHiojU1OucxHjNvzHW4oWB/3XAACRwzwNSl9lKUKLqAlwgIJUMKJ4Y7ax5VrWjJWTUuZN7K3+y1j/8AlzX51s1s3ZmHUutW9lK0HKTjODXfHlxpaCuNIaeSk4JbWFAHs0rVE6G7JVGblMrfR95pLgKh6xU8OHyM3fc+jk/3Jq550CLcWOgmMpdbznB5GtjNiCV1Qymescei6Qb3w41PpWTSa0ak3F7TIIkNiDHTHjNpbaRwSmp6gROhuSVRm5TKn0feaDgKh6xxqie2vA2vTs/EhpfUkJMh8yUIDeeQSdVHuGtVJLog229sZaKwKzQgUq01Uq1GBki+aM+zT4VNUMXzRn2afCpqoCsK+6azVdfb1E2ftL1xmlXRN4ASgZUpR0AA7SaAWfo8B/4cYwclUjTH99VKkeywouwmzF3YjBFwXcGd+QM75BWoYJ7NB8KerTtW/JuDNvl7N3C29Yz0Ti0At8MnJH3av1uw2mwhxxhCAoJSFEABXIeugPLb4GhtXfEX1VsR0gSIq7khw/Y7unRFOnHs1zXoOyTLrGy1ubelmWoMjDxSpJUnlorXhga1YO9SekJZe6Bx4DeS2vBUB2gGt3ZUaOpKHpDTRV90LWAT6s0B5patn5E+NdrraiGbxb7xIXHXjHSJ0y2rtBqsjyJ9w2B2glNx3GenvZcls4JKGzulaTjBwM6++vYMss6ZQjfV6t48ffVXO2htVrmQIjigTcnFJbU3ulOQNSo591AJOz9st13vklqFNtaWH7cpmTHtjTgSoHRKlE6BQJ9dU7a7vIjt3NTaw5sahDK0IOjqg5hzHd0aRn1168OpQWS4OgjtK1KtEA++tsRktKWQ0G3NVHTCs6a9tALuwDDjlmevMhG7JvD6pax/CknCEjuCR+dU21Tlgb2ndecvk7Z+6IaSkyEIPRPpxkcsKxw5U/MqaIKGlIIbO6Qk/d7u6lvaDadiLdk2iPZX7xMS2HltNpThpPIkq50ApyrnOu+ylnl3/pHrSi4KTNebbKTIaT/23FJHBJPH1Cum7L2Uc2P2jOzDTYV1dHTrYSsNnytMZ0zx4U52W8sXm2LfchPwQ2ssusy29wpIx7iNRrXc11IFcRroMjVbKcaetNAeZ34Jb2ktq7oIAhG0oTHVckLLAX+LGOCsY4/yoNtad2X2diLlJmw37+no+jStCUtHfG4kq1KeOvYa9NlKhJQlEwsBKjhIeIwT3ZqRQZQEJUEJAICAccccvzoDzxy2KtG1G0ULZ1jqynLMHG2mdAXMkAgdta7KubFdBakRWkfXwQOCF9Kl7d8orPZnPHSvQ2XIz6lOMracUPJUpBBI7iar7rcYFnhT54bZckRWFPLbQUhagBnB50B5PFZaegKjTZduh3vrhKnnGnjOS7v5BG7x92mK9cvomHZyemCSZnVV9EU6Hf3TjHfmuONdeuP2aS1ZwpFxY6VcjeTmONwKAOdTnONKuFy4zYG/IaRlW4N5YGVdnroDyPOzy9m7Wzs82RtSFM7vRpUHku6dIVnhjjnOlM9us8B36Vro65BZUpqKy+hW5910nVQ7z206LREjFclaWWj+N0gJ+JrZtyOtYU2ttSlpyCkglSe3vFASis0UUAUq01Uq1GBki+aM+zT4VNUMXzRn2afCpqoCl/bZFld2dXHv0hceI86hIdRnKF5yk5AOOHE6UwVE+wzKZUy+0h1pYwpC0hSVDsINAefw7pdLDtFaba3tGztBBuKygJISXmU4+9vJJyO89lVsXZ223a3bazZzKnnmLjL6ElRw0QN7KR2k4z6hXodv2bslqfVIgWuLGdVoVttAHHZnkK6kW6E23IbREZSiUpS30hAw6pQwoqHMkcaA8pfs8KHsVs5tCwhSbq7LYLkvpFFa97OQcnhgAe6rDaFuJfdor22LXZ0mC2lD8m4SFpcX5OQUY+7gc69EVabeuGzDXCYVGYKVNNFsFKCngQOWKgk7PWaZPTPk2yK9KTjDq2gVacPXQHmBQ7etkNh40mQ5l+appSwohW6FFOAf8OlW+2Gz9ihXrZSGqGy1C6VxlYWohO5xAJJ/iUTx50+t2a2NNRmm4EdLcRW/HQGwA0rXVI5HU1tcbTb7uwI9xhsymgreCXUBQB7R2UB51tA0HNuY1uXCgyrczb0mBHlyS0weRKdCFKxpjs1qvuEaRG+je7RzKjLYFyQGGo0gvJjjeBKN7HImvUZlitM+G1Dl26O9HZADTa2wQ2AMDd7NOysiyWoW5NuFujCGkghjohuZBznHroCHZ+wwNn4HV4TZBcIW84tRUt1eNVKJ5mlraCHapm1rzsHadVkvjLKEuZxuOI4jRWAr3HTSngDAwOFcFzsNpvO6blbo8so+6p1sEp9R4igPN7vfp94+ju+sXB5mSuBKbZEyOMIfG+NRyz6u2tr1E2ft8fZ+ds060bq7MaCVsvFTjyTnf39cnvz24p4vuysW57MOWKEGoDKikp6NsbqcKCuAxxrqh7N2aFM69HtkVuXjV9LQCicanPImgPPJ7a7nttfmblb7fNW1uojouEws9EyR95sYOe0nkaJMF57ZzY+BOmolJcunR9NHeKgW8qAAX3DTNej3KwWi8LQu426PKU391TrYUR3Z7KmVbICkRmzDYKIigphPRjDRAwCns91AIbVua2d+kKdFsTPV0PWVToZQSQXAcJOP641QohbLufRg/c330G9LbWXXlPHpy8SfJIznB4EY4a1671GJ17r3V2+tdH0fTbo39zOd3PZmuJWzFiXLdlqtEMvvJUlxwspysHQ59eaATox/639HQ/8AoHv/ANdNVkDZy13Wy7XTpsfppDEuUWVlR+zIG9ka9vhXpwtkFLkVwRGQuGkojq3BllJGCE9gxppQ1bYLDL7LURlDclSlPISgAOFXEkc80B5fLfafgbGPbRKddspjHrClbykF3dwkrx7uPf3137LGyn6UHfqAYg/Vp3d0KDe90gzuZ/D6tM5pvu1hlPxI0ezXI2pEdJQlpDCFtKTyBSRyqGwbLO2y6P3a43JdxuDrQZDnRhtDaAc4SkUAxVmiigClWmqlWowMkXzRn2afCpqhi+aM+zT4VNVBio33gwwt1QyEAkipKjfZD7C2iopCwRkcRQq1vqQsTA84hsoKVLSpQwoKGAQOI9dRquONwpZWtK3C2CCM5CiDpnuJ9VYNtXvNrE54LbChvBKNQcaY3ccqyLaUvpdblvICSo7gCSDvKKjxHf8AlWHmM/Js2VcWR1nRX/LJ3lcs6Z0qIXdslIDZ3iojG+nGgHPOOYrdVpYUgjeWFlC0FzeycK48dOOD7q0+qcEKTLeDgUVFe6jXIA4buPwjlR8xkvDNl3INOvIcYWkMthxSsjGDnHPuNSmez0UhxJ3xHGVbpBzpnSsOQG3elK1rJebS2o6cBn+ZrZcFpTchGSkSBhWMaaY0p5jHyGiJ6FPJZW2tt1SgN0kHQhRB05eSfhWoujHSLRhYKUqVw0OCQR6/JNH1YMbxkOl/IIeO7vDGcDGMYwTy5mg2phTC2lKWd9ISVZAOck72nPKjTzF+731N2riy64ppO8FJc3CCPz9WlbJmIVOXFA8pKck5HhWotzIeQ6CveQsrBzxzyPd/KtPqtr6wEzpF7wO9u6YzjB5Z/OnmJ92au3eOytxtYXvNuoaxjiVYwR3a/ka2RcUvLKGWVuFOq8YG6Mkc+PA1s5bI7qlqUDvLWF72mRgpOPV5IrVNsS0vfZfdaJ+/jB3xknByNOJ4U82y/d6N27jHcKQFjJCiRkeTjjmozdGxHadDah0i9wJUQkg4J1yewVubYyWg2FKTgKGRjJBOorRdqQo5ZfdZO+F5ThWuCnPlA8j+Qp5h92dLL6XisAEFBAPvAP61Cm4sqUsYUkoWUHI7M6940PwrZqEpmQp0SXSF4KkEJwTgDPDPLtrCrcwpaFHeyhSlA5472cg92tXzGPk2aG4YSVLjuJJAUgEjygSB26cRQm4FW5uRlq3llB8pOhAz20C1tqSpEh5yQggJCXAkgJBzjhrwHGpmoTTCENt5CG1lSU8hkHT1a1NSMm4HM5d2mmi8ttfQ7qlIWMEL3QSce4EiumLMZkrKWiT5CV/EkY9eUmuddoacbW0t10slKkob0Ab3gQcadhPHNdDEJqPIdebyFOhIUOWmdfzqrm9SS5NdO500UUVkawpVpqpVqMDJF80Z9mnwqaoYvmjPs0+FTVQFYrNFAFYrNFAYorNFAYorNFAYorNFAYorNFAFYrNFAYorNFAYoxWaKAxRWaKAxRWaKAKKKKAKVaaqVajAyRfNGfZp8KmpaEl9IAD7gA0ACzpR1qT6Q785oBlopa61J9Id+c0dak+kO/OaoGWilrrUn0h35zR1qT6Q785oBlopa61J9Id+c0dak+kO/OaAZaKWutSfSHfnNHWpPpDvzmgGWilrrUn0h35zR1qT6Q785oBlopa61J9Id+c0dak+kO/OaAZaKWutSfSHfnNHWpPpDvzmgGWilrrUn0h35zR1qT6Q785oBlopa61J9Id+c0dak+kO/OaAZaKWutSfSHfnNHWpPpDvzmgGWilrrUn0h35zR1qT6Q785oBlopa61J9Id+c0dak+kO/OaAZaVal61J9Id+c1FUK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BDAAoHBwgHBgoICAgLCgoLDhgQDg0NDh0VFhEYIx8lJCIfIiEmKzcvJik0KSEiMEExNDk7Pj4+JS5ESUM8SDc9Pjv/2wBDAQoLCw4NDhwQEBw7KCIoOzs7Ozs7Ozs7Ozs7Ozs7Ozs7Ozs7Ozs7Ozs7Ozs7Ozs7Ozs7Ozs7Ozs7Ozs7Ozs7Ozv/wAARCAFaANkDASIAAhEBAxEB/8QAGwAAAgIDAQAAAAAAAAAAAAAAAAYDBQECBAf/xABPEAABAwMBBAUIBwUGBAMJAQABAgMEAAURIQYSMUETFFFhsSI0VHFzgZGSBxUjMkKhwTU2UtHwFmJydLLhFyQlM5PC0iZDRFVkgqK04vH/xAAaAQEBAAMBAQAAAAAAAAAAAAAAAQIDBAUG/8QAMxEAAgICAAQEAwgBBQEAAAAAAAECAwQRBRIhMRMiQXEyUYEUIzM0YZGx0aEVQlLB4fD/2gAMAwEAAhEDEQA/APXI0ZhUVolhskoBJKBrpUnVY3o7XyCiL5oz7NPhU1AQ9VjejtfIKOqxvR2vkFTVzyJ8WL/33koOgwTqSSANO8kD30Bt1WN6O18go6rG9Ha+QUNymHUb7bqFJxnIVWUSWVhRS4khKt068+ygMdVjejtfIKOqxvR2vkFbB5srUgLSVIAKhngP6FYckssjLjiUjOMk6ccUBjqsb0dr5BR1WN6O18grDcyO6yp5DyChBUFKzonBIOfeDW4ebOPLGvDXjQGvVY3o7XyCjqsb0dr5BUiVpWMpII7QawXWxny0+Tx14UBp1WN6O18go6rG9Ha+QVuXUDOVpGOOvCsJfbUopCwSDgjPPAPgRQGvVY3o7XyCjqsb0dr5BW6nEpSVE6AZNRszGJDanGnApCTgnkDQGeqxvR2vkFHVY3o7XyCti82M+WnTj5VZDrZxhaddBrQGnVY3o7XyCjqsb0dr5BW/SIyRvJyOIzwo6RG9u7wz2ZoDTqsb0dr5BR1WN6O18goclMtuNtqVhTmd0YznHH1e+tumbwTvpwNDrwoDXqsb0dr5BR1WN6O18grYvtJSlRcSAo4B3uJ7K1TKZUEqS4kpUMg50xp/MUAdVjejtfIKOqxvR2vkFS1mgIeqxvR2vkFLdNVKtRgZIvmjPs0+FTVDF80Z9mnwqaqArkuNvauMYMulaQHW3MtndVlCwoDPLVNddFAVCrC11pUhEh5BxhCNFJTqknQ5zqkH3n3cszZ23qUS/LebU8vJJWEgnBTgaaDCjoOZphrjn25u4NpStak7u8AQAdCMHiDyNAczMOJFEsKlgpWNxYUpILYJJwTxzlZ491cqrHb2Ij7qpTuGwVLdUQSN3yiSMa+VvKPeo11/ULAIKXVgpJ3MgHdznOcjXieOaymwxEx5bCVO7stnonMqycYI0zw0NAQsW6BGbfUiTkSWlpUrKTkb61EjHHBcPwFCrW07LSpUvXdGUbqQpRCyc6jQZPKtk7ORRKXJU44px0eXnGDoQMDGmhPCtl2CMtxxfSOguFSsg6pUSTvJPIjOlASRGEwWWo31gtZ3iE9IU5VrvYGmumnqquNkjLaceduCiC86pC2sAI33N4gkankNT28K7pFohIYKlhZShOAACSANzhjX8A4d9cUKFCdiONOy1OdK42/kt9EcI3d3yTy8ipsqTfYmTZmFtIXFmeRkKaJCVjGQeP4tQONa/U1uRJadM1W9HLeUl0AZG7uZ9ZSPXW82LFMSKhUh4FtJDa2G98nGMHABGhCT6wKjNlt6pCXhMWFIyhOVJynONBzyMYHZTaGn8iSRaYJmuuOznG1PBQ6IugABQxoP8SlEd6vVUyIEViC7Gblbo6YKK1FJ3VgpwDy5J0761kwLbMW4448kqcJBIUNCUFGB7jUH1Ra1JcQZHSZaLYAKcpSQrhgZJ8o6nWm0NMkRZoa5YdVJ6VTJJ3PI0JKSrOBnknQ8NO7GGbBEjusqRJdHRKSdzfwFbqUJGcf4E/GtUWmEuQhtqTn7TpFJ4lSQSd3PZlWuc5rqkWSNJmGStSwpRBUEnAOmD364T8gqhrRxyLdbp88h2e64t7O4hK8jGoUBjkQlST3Z560O2mOttCUXFSlt/Zo33R/3Mk7xx+LKs+sCuuJYo0SQ2+la1ON8CcDOhAzp2GoXtnGH31LU+sIWHErQAOCyknB/D93lrrmhCdUSCtphtbyVJbHQJyoHeOUkg54nyPGuVu3259xK0zOlEhKw0E7uCMKzwGuN86n+eemNY4sZtKElSt3G6TjOBu4/0iuuJEERhLKVFSUaJyAMD3UBF9XNhsNoJSA90vAceY8a5ZGzzDxSpD7zKkJ3UqbwMaJGRpx8kfE8tKtqzQGBwrNFFAFKtNVKtRgZIvmjPs0+FTVDF80Z9mnwqaqAooooAooooAooooAooooDVxAWhSDnChjSuR62R3hg748oKBSrGCBgeFdhOK45N2gRVlDslAc/gByr4DWo0n3MlJrsbKgNHofKP2WcZAOcnJ4jurQW1ryPtHDuApAyPunGnDuHfXO5fCSRGts2Rg4yG9wfFWK0VdrlnSwyCM8ela/9VTSLzSOr6qjgpKd4YR0ZAPFOmh+Arf6tjbqUhOicY14YGB/Xear3NoJDAy/ZJwGfwIC8Dt0NSN7T2pbhbcf6BY/C8koP54ppDml8zuiwkRVkoWs5GCFEY/2411VG2826MoWFDureqloxbb6szRRRVIFFFFAFFFFAFFFFAFKtNVKtRgZIvmjPs0+FTVDF80Z9mnwqaqAooooAooooAoorBoDNVs+8sQnOgSC9IUMpaRx954Aev86rL3tJuPKgW1SVvpOHXOTY7PXy7vyrgjsNRG0qlurT0h4KJLjh5559p8aFOiRJlXFYbfed4AqjQzhI7lOc/wAvVXRFjONgtNuxoK18UsgLcz3qPH4Vu+2ytjqKXVRi6CElk7qgBxweVVLPU27S6h5tlM5lRSndSApaxnAxxwcH3a551CjCLW2tP278h09peUPyBAqr3IT2Xm7S87EAJLweO9n/AA54d+c91WDJOI8h154OIa3Sjfwkk41UBpnTxqiU5KjwhbVRA602veS8l4AHXPDnz0OmvPFCF8izQ1NBbDkpneGQUyHBjPdnFc71pl9AWzMbno4hucwlXu3k4x6yDXGu+ptlrZG7vrASlSc8zx/OuNra3ekuIU8hbavKbI4gYGB8CPz9wGXIyoS21hb9mdz5W6rpoyz6zqn/APGu+LtQ/Cdbj3plLRcOG32iVtr9+NPfVa7tUyrIKwRVM7c4jnSsx1ILaiQ7FcH2au3APA+rShT1Bp5t9AW2oKB7Kkryyz7RLsTo6Nxxy3ZwpteSuOew9o/2r0mDOZnx0vMrCgoZ0NUmjqooooQKKKKAKKKKAKVaaqVajAyRfNGfZp8KmqGL5oz7NPhU1UBRRRQBRRRQBSztZflQW026Gr/m5AI3goZaT/F/Xf2Vd3OezbID0x9W6hpOePE8h6ydKQbcoqVK2guJwpw9JgDP+FI92Py7aA7Y8b6pt6pHV1SJP3kt8ySeJJ9fOtkqbu0VLgWDIQnAd6MpI7Rg6gHGCn3VqqU7KbbUhaArKVLBO9gHjgj1HXurlkuNW91yalPlq3QlCB5S15wPWToO/A7KaKWLV7ZajtuSWyXN37MJG8tZ5gDjp28PVXCbhILjj8aKwxvrK+kfUXSe8ajHAcMjQVyBCmC4qYsOPOYLy8anmE/4Rrges65zVBeL8phfkrGCDlPOgLe7bRTG0pSZW6VndJbQAAffnApZfvAdYSXHCt1teSVKJ3tcZ1zVDLu0i4yBHjNuPuKOUpQMk47qvbRsVIkgP3V/cAA+yQoDOQCkFR08oaac6aKcEvaB91HRNuO4ON0bxUcjXTOtaw7VtPcHQuDapJCj99w9Gk8uKsZ4494p8tjNnsykqjW9CgUlO8AQtQI08o9oJBHDQUPX57d3WEBtQ/GPKUrQczz0GuByNCbFljYnbCXkoEZOOO89w0B7O8VlGwm1KE74chuYOQpL5z4f1mrN/aKa10qUTXkrDalYbJSM6kZI7/hmpLc7ImORkJnSAVI3nXC4cjmfWcCg2yrcsO08NYcXb1OHGMtKSsLHYQNfyq12U2gfsc9uPIQ41EfPkpcBBbVn7uvLsrtXFuUSOmTFlyQGVEuoKyvKSdcb3DHhxq9cYuCoSVXWHGnwynJWEhZaV3p7jzFBscGH0SGkuIIIUKlpO2KuqpS344VvNNrKUkcMA040IFFFFAFFFFAFKtNVKtRgZIvmjPs0+FTVDF80Z9mnwqaqAooooArFZrVR3UknlQCVtvNVMuMOyNqTun7Z/jnHBI9+v5Vw3J9xlaGmW+kbZQSUgjU8tDxHHTTl2Vz2x8T71dLy6rIU6oNknICE+SMfAH41xqmpZSXX2ilTxK1uJRrrqAT3DtI50KSQkpwhxG8UZUX0r1SonlungfKHLgKjelqfefnqBU1DyGkqGi3Maq7wkZ9/qrdxZZaO8ncWoArAOdeWtU7tyQ1a22t9KiOk30k8+kJx3ZCs++qDTaW8IStLrLik7oKSM4JHb8cUotNzNo5xaaV0bWcLdX91B5fE6VsWnb3cxGbWUoyVOOfwp4nHfx0507QLbHhQEJCEtsNJyM673addFJOOeCCKg2FrtUOxtJTFbWgrWEKcUftCSdMn8KknuwQas3pL7xWFLHkkEoCQEj3cOXOl2TcHbvJZt8VkLJdTubx8rsB7Bnu5Z7Kt22FR3HWnVtvIGV76BkLdPM9wBOMUICykgpOTppk6nnn/AH7q4HpSC440hzog2d915QyED3jU4zgVvMnMRUkEgrzgIGM68z2Y/lVK5DelwVPtYDAeWoDOd/Guv8WMntoU7YsTp4qpju+iA2pJCVaqecA4+vU47AaZLRBSt8rSpCgDohJ+6eePD4HnVamA5NXGjrV0Mdoqb6MDVJSUje0+8SVDTu7BTXs7bDEWhmYggKUEtutnyT/Lw4VSF/bLejoiFpBSoagjQg1zKdcipctyD9m15OSNSOWvqxVq451VBKlYVySngP51UuKK1FSjkmvE4rnrHh4cfif+EbIQ31K2xKRbdpHmcBKJH2icdp4/n40715/d1KjTIUpP4Hd0+o/7gU+RnOljtrHNIrr4dd4uNFvuuhjJaZLRWKzXeYhRRRQBSrTVSrUYGSL5oz7NPhU1QxfNGfZp8KmqgKKKKAKrtoJaoNgnSkY32mFqTnhkA1Y1RbYJLmzklof+8Tu0AmWodQ2TYQE7ynNxGO1RO6M/EVzZSsMIAC2FkNBfFOeQ9WhHw0rsUlabLHCVbv3Tw4YSmqtpC0rSCtDiWSVlOoIJBweOuuDRAimvhDZHAAUkTpoUFq3Th5eU47NAD7/5Uw359QjqSnishA7snjVBBbEu8pBR9mz5eAeGNAPj4VQNGzlpRFj9G6gEq8t9fDPYM55ciO+uraZuSI7chshaGjvrZKcgAfixzA/o1WXC8PW95MaOpI3AFLKU6kkZ58Md3PNcb21ch6O7EkJSW3BuqONRy5euoCex3Ntm4yOkCnpMzIS8dSd772O88PjVxdLiiC0o6FaiQlJ4KxprrwH6jTlSjb5jkW9RZTLXWBHdSttHNeDkDSrpqGuY/wBNcGnFrUMojNqydTkb38Kdf/8AKFORmHMuA6wk67/lLcOPKPf+lM+ycULC2XwpbFv1ykndUVKSCAO3dKgfdUUVEwz40ZyIhtt5fRtpQdE5ByNNOAPw40zW+1yI0l5HQ7yHCg8RgqB1Pu3UfnQhHbbeUSEqeaSl4KB3jneUdS5kns3hntIpzLaWmCtwBBzkc+B/2rnjwmgwHVtlCj5RKs5Scgnie0VDJkqfVjPkjh315/EM6GJXzPu+yM4QcmRuuqdVlROM6DJIFRms1g18BZbO6xzm9tnWlpaRTbRp/wCmOK5oKVD3KBpvsTvS2llX92k/aRYTan8/w4/OmrZjP1Iznsr7TgjfgP3OWfct6KKK9s1hRRRQBSrTVSrUYGSL5oz7NPhU1QxfNGfZp8KmqgKKKKAKrb4gLt5B4bwqyrkuSCuA4E8QMigEG4tBu2NJdKkILiUK3dCNQnHxqkbdQhxlLeUrDhS64fxIJxg4547ccqcLnFQ7CUCd9Lg6RI5YzqPXk0nyQHlAEhtkrKUKI0W4Bn4AjHrogL1+PkKSa4dkUFb7q1ZJDiUZ/X867L4svN9Lw39azsQ22UvdKSUFxYWkHGRujn7qoLCbbY9wU4u3sOGRvFSnQPJSeJyTp4/z4VbPIZa6WZJaSBoA1xPcSf0zTDOkuSiIsNptpplwNdC0kFbgIGd0DOMDmo/nXKw2hhZRDj9altZSjgpDAzw3j95WuCr4VCnO1a2IoSotKjtnRKRq89nOmo0yBwwfVXXHuSA4IsGIogk/Zg4JPaRxJ48e2u6DsxLnSmpNwkHKRlaE6q3seVrwHE8M6U5WuxRLe2AywlpKcZIH6/1xoQ47FY1IcanzAOstpIbSPutg41Hwq/hrQ0z0ym8ZUpKc9gOPdwNc8h9ltO+tSkMJOQAdXTyxjlwrmK3H19K55P8AC2Don3Vw5ubXiV80u/ojOMXJnXKlqknHBI4ClqHcX4m0ku13B3yZKungrUdFpwApA7wRnHHBq8pBvrw2x2wi7PxFLEO2r6aY+0cEKAwEhQ4HXHx7K+Orsnm2zld211fy+Wv4/U6GuVdB+rB4VSR7VfochtLd+TIiJUMokxgpzd7N8EZPfirlZwkmuB1xjJKMt/v/ANmTfQXdqnf+UQwOLzyUD45/SnuxtdDaWU/3a88nH6y2miQ0ahry1+/h4fnXp0dvomEI7EgV95wuvw8Zb9TlkyWiiivSMAooooApVpqpVqMDJF80Z9mnwqaoYvmjPs0+FTVQFFFFAFarTvoKTwNbVigFF5PV5DrC05AOBrjKdfAZPu5c1a8QYsV4pdaBKiSAElevEkDXtp82ggqKUTWU5caOoxxH9fnSrKQLhCI06Vvym1kDXjpj9OzTiDQp5zcvJK07+82rVI3Nzc93Op9hi25IdjuAKQt4JUk9ihitb7utZaCUFw5wlIxgdtVWykwxNoTGWrCZCN0E6ZUNR+vxoQ9VXDjw4jbaEpjoc3W95AyVFXDJ9eKlstjTDgNQU4IayM7vHPM88nhn+j3RrczIlx5LqytiU627HKVEhlxIB3SO/CvUc57avJMVuA2440tCC4SpRUMkk8/9vVQGkaGlI0GoOdf6/rWuefLDaS0SnKhu4CgaqLveEx4Tjrju5HbGVOKISFfzqmh7UbKxcvvXuMp066KJ3a5MrI8CHMouT9EjKK2xhhRXUpSuUsuLSMICjndHL312E4GTw7aRrn9LOz8NJTCS/PcHDcRuI+KtfypdVcttPpDUWYbJt9rcOFLTlKCnvVxV6hXyVmHl5U3dkvlj836eyOhSjFaRe7W7cuvSBs9svmVcHz0a3m9Q12gHt45PAeDBshswzsvaAxkOS3TvyXf4ldnqFabKbG27ZaN9iOmlrGHZKxqe4dg7qYSa5MnIrUPs+P8AD6v1k/6Mop72zBrhuUtEaMta1BKUglR7AK6nnQ2kk0n3aQ5e7mi0xjvJ3gX1D8k/r8K2cOxJX2JehhOXoW2wkFydPeur6cFxWU9w5D4V6JVfZbci229tlIwQNasa+9jFRSSOdhRRRWRAooooApVpqpVqMDJF80Z9mnwqaoYvmjPs0+FTVQFFFFAFFFFAarSFpKVDIIxSTfrU7bZCpLIJYXneGox36a4z+tPFRvMofbLbiQUntoDxC/xQ62HwAVEHJA5d/wDXEHsrzy4hyPLS63lK0KCkqHIivd7/ALKuRVqkQ0b7ed4oHb/RPxPbSNP2XiXDeQ2hSFjjunUaYGU/n8e6sXNR7lGTYjaUXWzNNv7zbicrbcB+4saHxPxxV0/OkS3eiLTanTodzOo7TnhSnsls+7EKWApaGmQrLi04ySeAFPMdhqOjdbHHiTxNeTxDikMZOMOsv8IzhDm7lFe9i4u0TTaLhNlJ3PwsrCUZ9WKpkfQ/s+lWVyZqx2b6R+lPmaM18o+J5rfxs6OSAvWzYHZm1KC2bY264B998lw/A6D3CmFKUoSEpACQMADgKM1qpxKRqa5Z2XXPc5Nl6I3JqJ15Lack1ySrk0wgqKwABkknAFLEq8zLw91W1JUre0L5Gg9X867sTh1l0uiNcp/I6b5fHFOiFC8uUvQY4IHaf5UybGbLi2xxJkDeeXqSrUk1psrsY3b0iTKG+8o7xKtSTTklISMAYAr7TFxYY8OWJob2FZoorrMQooooAooooApVpqpVqMDJF80Z9mnwqaoYvmjPs0+FTVQFYrNYoArNYBzRQBWawTijOaAwpIUMEAiqC77JxbgS60Oid5KToaYKCajW0DzmTbb5alnKBJaHuV8agRtF0J3ZLTzBH8SCR8RmvTCEqGCARXHItEGSPtGEnPdXDbw7Ht6taMlIR07Sw8ayWx61YrJ2mhD/AOLZ+cUyvbG2l05LIGe6oRsNac56MfCuN8Fo+Zlzis/tZDTol0uHsbSVVxKvNzn+TBgLyeCneHwH86f2NkrUxghkHHdVmxb4scYbZSPdXRVwzHh11sx5jzqDsTcrs4l26PqUkcEcEj3U82rZ6Famwlpsbw54q1wANKK9GMYxWktEbCiiisiBWaxnWs0AUVigHNAZooooApVpqpVqMDJF80Z9mnwqaoYvmjPs0+FTVQFU+1Mx+Bs9JkR17jqd0JV2ZUB+tXFUG2v7rSvWj/WK12vUG/0OjGSlfBP5r+Sm2Duc2XKkx5Mlx9CUBSekUVEHPaad68++js4ucr2Q8a9AzWrFk3Wmzq4pCMMpqK12Fjbu4SoNsYEV5bKnXcKUg4OMHnUuxE6TPsq1SnlOrbeKApRycYB1Pvrh+kU5t0T2x8DU30efsN//ADJ/0prWpP7Trfob3XD/AE1S112NdKG3V7fgtswojymnHfLWpBwoJ4AZ7z4U3KUEJKlHAAyTXk0553aPaVfQknrDu41nkngPy1rPKm4w0u7NXC6I2Wuc/hj1G7Ya9vT4z0SU6px5khSVrOSpJ5e4+NNg4V5PaJLmz+0qQ8d0NuFp3vTnB/Q16wDkA0xbHKGn3Q4pRGu7mh8MuqFvbe6S7ZbWTEdLSnXN1ShxxjOlJke5bSy0FcZ+e8lJwVN7ygD2aUz/AEjfs6H7Y+FbfR3+x5Pt/wDyitFilO/k3pHbjyhRgeLyJvfqLLl32mt5S4+/MaBOnTJOD8RTdsrtSq870WUkJlITvZToFjtxyNXF3ZYkWqS3ISkt9Eoknlgca812TUpO00Ld4lZHu3TR89FkVzbTEfCzcacuRRlH5DNtzeZ8B2NHiPqZC0lSiniffS6zO2okth1h24OoPBSAog1afSL+0Ifsj40x7GD/ANmIv/3f6jRxdl8o70WFkMfBhZyJtv1+okG/bSWx5PTyJLajqEvp+98RTxs3tCm+w1lSQiQ1otI4HsI7qxteww7s5KU8E5bAUgniFZ0x4Up7ALWNoFJTndVHVvD3irHnqtUG9pmM1Vl4krlBRlH5EP8AaG8WvaBa5j7ytx3DjBV5JHcOA04e6vSo0huXGbkMr3m3EhST2g0q7cWHrcf6zjo+2ZH2oH4kdvu8KrNjNo0QUOwZjm6yAXG1H8JGpHvqwm6rHCb6PsYX0wy8ZXUrUo9GkMm1l9+p7cUsqxKf8lv+72qqn2Dm3SZKkqkSHno4TxcUVYXnlnupbnSZW09/y2klTqtxpBP3U/1qa9Ns9sZtNubiMjRIypXNSuZq1yldbzJ+VEyK68TFVUlucu/6HbWaKK7jwwpVpqpVqMDJF80Z9mnwqaoYvmjPs0+FTVQFUO2v7rS/Wj/WKvqodtf3Wl+tH+sVqu/Dl7HTifmIe6/k84trFyfdWLaHy4B5XQqIOPdVl9XbV/wXD/xFfzqx+jr9py/ZDxr0GuGjHU4b2z3c7iEqL3BQT9zyC5Rbyw0g3ISggnCemUSM+806fR7+w3/8yf8ASmovpF/ZsT2x8DUv0e/sN/8AzJ/0pq1Q5Mjl/Qwyr3fw/na119Ds2zuRt9iWhCsOyPs068AeJ+HjStsM1FRcHZ0qQ030Sd1sLWBknide7xqLba5devZYQsqajDcHZvc/5e6tmdg7u8wh3ejo30hW6tRBGeR0qTnKd24rejOimunC5LJcrmG27UZV1RNivtOpfThYbWFYUO3Hdj4U37I3P6ysTW8cusfZL93A/DFJ0nYW7Ro7jxXHWG0lRShRJOOzSt9hbmYl4MRasNShjBP4xw/UUrnKF25LWxkVV3YXLXLmcP8A7+C5+kX9mw/bHwpUtW0Vxs7C2Ya0BC1bxCkZ14U1/SL+zoftj4VjYBhl20yC40hZD/FSQfwirZFyyNJ6Mce2FXDlKceZb7fUWZ2015urJjOv5bXoUNoA3vhrTFsXs2/Gf+s5zRbVu4ZbUPKGeKiOWmlOKIzLZyhptJ7UpAqWt8MbUlKb2zhu4kpVOqqCin3PP/pE/aET2R8aqIG1V1tsNEWM42G0ZwFIBOpzVx9Iv7Qh+yPjV7sfGYc2ajKWy2one1KQT941zuEp5ElF6O+N1dXD65WQ5lv+xGnXq8X7dYdWt4ZylptGAT6hxpz2N2edtDDkqWkJkPDATxKE9h7yf0pkbZaa/wC22hP+FIFSV014/LLnk9s87I4j4lXhVxUYmCARgjII4V5VtXZ0We7qbZP2Lw6RCf4deFer1539In7Wjex/U1jmRTr2Z8HslHJ5U+jLTYSztsQ/rNzCnX8hH91Of1xTeKpNj/3Yh+o/6jV3W6mKVa0cebOU8ibk/XRmiiitxyBSrTVSrUYGSL5oz7NPhU1QxfNGfZp8KmqgxVPtVEfnbOymI6N9whKgkcThQP6VcVzzZse3xVyZTgbaRxUaxmk4tM2VSlGyMorbTE76P4MpiTKkOsLbbKAgFaSMnNPNcdtucO6x+nhOhxAODpgg94rsrCmEYQSi9m7Mundc5zWn8hW29hSJdqYWw0pzoncqCRkgYOtZ2LiS4ezru+0W3XHFLbSsYz5IAz7xTOeNVre0FrduZtyJQMkEjdwcZHLPDNYOuKs52zZHIslj+BGO0nsQ7FYps7aBPXY7iEtOdI8paSMnPD3mvTgMUaCuC43y22o7syUltZGdwaqx6hVrrjTF9SZGRbmTXl7LsjvIBGCK8wu1hnW/aPchx3FJU6FsKQkkDXI+FNn9u7Lvbu+9jt6I4q0t17tt10hykOKAyU8FD3GsLFXdpc3Y3USycLcnB6a9exSbdQpMu0R1sNKcLTmXAkZIGMZxUmwkOREszhkNKa6V4qSlQwcYAzj3UzZBqtTtDa1XP6uEpPWM7u7g43uzPDNZOuMbPEbNUciyeM6Ix2l1LOijNQTZseBFXKkuBtpv7yiK3t66s4km3pCd9IEGU+/FkMsLcbSkoUUDODmmDZWM9E2ejMyGy24ASUniMkkV2W66Q7tG6eG6HEA4OmCD3g1zzNorTAkKjyZiUOp+8kAkj4VoUIRm7N9zvlbdZSsbl+H9y0xRVL/bCxenD5FfyqWNtRZpchDDM1JcWcJBBGT2aitisg/U5njXJbcH+xa0ibf2+W9NjSWmFuN7m4ShOcHPCmmftDa7bLRFlSgh1eu7gnGe3sqxBCgCDkVjZGNsXDZsx7bMWyNvL+/qVezMV6Hs/EZfQUOBJKkniMkmrWtXHEMtqccUEoSCVKPACuC2363XZxxuG/0i29SCkjTt1rNcsEo7NU+e1ys17/UsqKxWazNIUq01Uq1GBki+aM+zT4VNUMXzRn2afCpqoMUt7efu4r2qaZKW9vP3cV7VNarvw5ex1YX5mHuhS2PvP1Xdw06rEeSQheeR5H+u2vUBwyK8XTEdVCVMSMtocCFEciRkV6VslefrW0JS6oGRHwhzvHI/12Vx4dn+x/Q9fjGMm/Hh7Mn2muws9oceSR0znkNDvPP3ca872cUVbSQlEkkvDJrs2muLl/v6WIw3221dEyB+I51PvP5CuawtFjauKyTktyN0n1EitVtjstWuyZ1YuOqMSW/iabZ6BtPeDZrSp5vHTOHcbzyJ5+6kOxWGXtJLccW8UtpOXXl+USewd9XP0jPkyYUccEoUs+8gfoavti46Gdmo6kpAU6VLUe05x4AVvkvGv5X2RxVT+yYKth8Un3OH/h7a9zHWJO927w/lSrerJM2anNrQ8SknLTydDnsPfXq1Lm3TKXNm3VkDLTiFA9muP1rO7HhyNxWmjThcQudyhZLafTqdmzV2+ubQiQsjpkncdA7R/OvM7otTd7lrQopUmQsgjiDvGmn6OXTvzmeWEKH5ilx+OJe1DsZRIDsxSCRxGVYrnuk7KoP1PQw640ZV0fRL/wBPQ9mL4m9W0KUQJDXkujtPb765dvP3cV7VNJkSRL2T2gIcBy2d1xI0DiD2eIpu2zktTNk0yGFhbbi0KSR2VtVrnTKL7o45YqpzK5w+CTTX9HN9HXmEz2o8KWb80H9rZLRJAckBOezOBTP9HPmEz2o8KWb64lja6S6rO6iQFHHHAwa02a8CGztx9/b7tfL+hl/4dRPT3vlFTwtgoUSY1IMt5zolhYSQACQcisf8Q7VjzaX8qf8A1VdWW+RL4wt2KHE9GcKS4MEfCumEMeT8vc8263iMIN2bSFfbyyK3xdmQojAS8OzsP6V37EX3r0L6vfX9vHHkZ/Ej/b+VM77DUiOtl1AW24khSTzFeWz4svZS/hTKiNw77Sv409h8DWNq8GzxF2fc3YslmY7xpfFH4Ri27vnRtC0x1+WsbzxB4DkPfUmwdlXGjqub4KVPp3W0nTye33/1xpcsNsf2lvinpRK2wrpJC+Ge73+FeotpShISkYSkYAHKlKds3bL6GOZOOLQsWHd9ZG1ZooruPEClWmqlWowMkXzRn2afCpqhi+aM+zT4VNVAUtbefu4r2qaZaWtvP3bV7VNarvw5ex1Yf5mHuin2JgtXGy3OI8MocUkeo40NLgdn7PzpUZCi24Uqac7weY8QabPo58zm+0T4VZX7ZOPe5TcnplMOBO6spTneHL31xKlzpjKPdHtSy4U5lkLfgf8AOij2Cs2+4u6vJ8lGUMgjieZ/T41UWz992/8AOK8TXpkOI1BhtxWU4baTupFeZ2z992/84rxNLK/DUI/qTHyHkSvm/wDj09upc/SMwQ/CkAaFKkH3YI8TV5sVJbf2bYShQKmSpCx2HOR+RFdO0ln+urUuOkgOpO+0f7w5e+vPrVeJ+y851tTJxnDrC9Mkc8/rWc34N/O+zNVMfteEqYvzRfY9XzS5t0+lrZtxtRALriUpHbrn9K4T9IsLosiE/v4+7kYz6/8Aali53W4bU3FtAZOfutMt5ITn+uNZXZEHBxj1bNeHw66NynatRj1L/wCjhk705/l5KPE1RNfvqP8AP/8Anr0LZ60izWpuMSC4TvOKHNR/rHurz1sH+2o/z/8A561WQcIVxfzOrHuV198120OO2Vg+s4HW2E5lRxkAfjTzFIiLs6LI7anMqbLiXG/7pzqK9fI0rzfbSw/V0zr0dGI751AH3F/yP86yyq2vvI/U1cKyYy1RZ7r3Lf6OvMJntR4UtXxtL218htY8lckJPqJFM30deYTPajwpYv7nQbWSnd3O4+FY4Zxg1qs/Ahs6sff2+7XfX9Dt/Yax4/7Lv/iGrS12eFZ2VNQ2yhKzlRJJJPrpTH0kOY/Zaf8Ax/8A+akj/SIHZCEO23cQpQBUl3JHuxXTC3HT8v8AB51uJxGcWp7a9/8A0dqTvpFQn6viLwN4OkZ7sU4DUClH6RR/0yL7b9DWzJ/CZy8O/Nw9zo2BQkWBSgkAqeVk8zoKZ6Wdgf3d9byv0pmrKj8OJjnfmZ+5miiitxxhSrTVSrUYGSL5oz7NPhU1QxfNGfZp8KmqgxUEuIxNjqjyW0utq4pUNK6KrbzdHrVHQ6za5dwKlbpRFAKkjHE5I0oVNp7RPBt8S2sdBEZS03nOE8z211Uq2Tbj69Sl5ix3FuKQs9ZWlPRjdzkZB7RirKwbRw75bIcsLbjuy299MZToKxqRw58Oyokl0Qbcnt9y5qvRZba3cDPTFQJJOSsdvb666JE6JFWhEiUyypz7gccCSr1Z41NRpPuWMpR7MK5J1pgXIATIrb2OBUNR76rLHthbb7dJ9tY32pUFxSFNuYBWAcFSe7Ndlnvsa8m4BpC2+oS1xXC5gZUnGSO7WjSa0yRk4vcXo4/7E2Lf3urL9XSqx41ZwbVBtySmHGbZzxKRqfWakauEJ9lbzMthxpv760uAhPrPKpenZ3m09KjLoy2N4eXpnTt0rFVwi9pG2d9s1qUm/qbYrhTZbcm4fWAioEnOek7+3112JdbcWtCHEqU2cLAOSk9/ZVDddrRBvC7VCtUy5Smmg68mOEgNpPDJJGvdWTSfc1xlKPwvQxVBKisTWFsSGw42sYUk865rZdm7jakXBTL0RBCipEpHRqRgkHPw41rNu7bVokXCAG5/QpyENvJSFHs3joOPOq1sibT2ieDb4ttY6CGylpvOcDmahlWK1zni9KhNOuHiojU1OucxHjNvzHW4oWB/3XAACRwzwNSl9lKUKLqAlwgIJUMKJ4Y7ax5VrWjJWTUuZN7K3+y1j/8AlzX51s1s3ZmHUutW9lK0HKTjODXfHlxpaCuNIaeSk4JbWFAHs0rVE6G7JVGblMrfR95pLgKh6xU8OHyM3fc+jk/3Jq550CLcWOgmMpdbznB5GtjNiCV1Qymescei6Qb3w41PpWTSa0ak3F7TIIkNiDHTHjNpbaRwSmp6gROhuSVRm5TKn0feaDgKh6xxqie2vA2vTs/EhpfUkJMh8yUIDeeQSdVHuGtVJLog229sZaKwKzQgUq01Uq1GBki+aM+zT4VNUMXzRn2afCpqoCsK+6azVdfb1E2ftL1xmlXRN4ASgZUpR0AA7SaAWfo8B/4cYwclUjTH99VKkeywouwmzF3YjBFwXcGd+QM75BWoYJ7NB8KerTtW/JuDNvl7N3C29Yz0Ti0At8MnJH3av1uw2mwhxxhCAoJSFEABXIeugPLb4GhtXfEX1VsR0gSIq7khw/Y7unRFOnHs1zXoOyTLrGy1ubelmWoMjDxSpJUnlorXhga1YO9SekJZe6Bx4DeS2vBUB2gGt3ZUaOpKHpDTRV90LWAT6s0B5patn5E+NdrraiGbxb7xIXHXjHSJ0y2rtBqsjyJ9w2B2glNx3GenvZcls4JKGzulaTjBwM6++vYMss6ZQjfV6t48ffVXO2htVrmQIjigTcnFJbU3ulOQNSo591AJOz9st13vklqFNtaWH7cpmTHtjTgSoHRKlE6BQJ9dU7a7vIjt3NTaw5sahDK0IOjqg5hzHd0aRn1168OpQWS4OgjtK1KtEA++tsRktKWQ0G3NVHTCs6a9tALuwDDjlmevMhG7JvD6pax/CknCEjuCR+dU21Tlgb2ndecvk7Z+6IaSkyEIPRPpxkcsKxw5U/MqaIKGlIIbO6Qk/d7u6lvaDadiLdk2iPZX7xMS2HltNpThpPIkq50ApyrnOu+ylnl3/pHrSi4KTNebbKTIaT/23FJHBJPH1Cum7L2Uc2P2jOzDTYV1dHTrYSsNnytMZ0zx4U52W8sXm2LfchPwQ2ssusy29wpIx7iNRrXc11IFcRroMjVbKcaetNAeZ34Jb2ktq7oIAhG0oTHVckLLAX+LGOCsY4/yoNtad2X2diLlJmw37+no+jStCUtHfG4kq1KeOvYa9NlKhJQlEwsBKjhIeIwT3ZqRQZQEJUEJAICAccccvzoDzxy2KtG1G0ULZ1jqynLMHG2mdAXMkAgdta7KubFdBakRWkfXwQOCF9Kl7d8orPZnPHSvQ2XIz6lOMracUPJUpBBI7iar7rcYFnhT54bZckRWFPLbQUhagBnB50B5PFZaegKjTZduh3vrhKnnGnjOS7v5BG7x92mK9cvomHZyemCSZnVV9EU6Hf3TjHfmuONdeuP2aS1ZwpFxY6VcjeTmONwKAOdTnONKuFy4zYG/IaRlW4N5YGVdnroDyPOzy9m7Wzs82RtSFM7vRpUHku6dIVnhjjnOlM9us8B36Vro65BZUpqKy+hW5910nVQ7z206LREjFclaWWj+N0gJ+JrZtyOtYU2ttSlpyCkglSe3vFASis0UUAUq01Uq1GBki+aM+zT4VNUMXzRn2afCpqoCl/bZFld2dXHv0hceI86hIdRnKF5yk5AOOHE6UwVE+wzKZUy+0h1pYwpC0hSVDsINAefw7pdLDtFaba3tGztBBuKygJISXmU4+9vJJyO89lVsXZ223a3bazZzKnnmLjL6ElRw0QN7KR2k4z6hXodv2bslqfVIgWuLGdVoVttAHHZnkK6kW6E23IbREZSiUpS30hAw6pQwoqHMkcaA8pfs8KHsVs5tCwhSbq7LYLkvpFFa97OQcnhgAe6rDaFuJfdor22LXZ0mC2lD8m4SFpcX5OQUY+7gc69EVabeuGzDXCYVGYKVNNFsFKCngQOWKgk7PWaZPTPk2yK9KTjDq2gVacPXQHmBQ7etkNh40mQ5l+appSwohW6FFOAf8OlW+2Gz9ihXrZSGqGy1C6VxlYWohO5xAJJ/iUTx50+t2a2NNRmm4EdLcRW/HQGwA0rXVI5HU1tcbTb7uwI9xhsymgreCXUBQB7R2UB51tA0HNuY1uXCgyrczb0mBHlyS0weRKdCFKxpjs1qvuEaRG+je7RzKjLYFyQGGo0gvJjjeBKN7HImvUZlitM+G1Dl26O9HZADTa2wQ2AMDd7NOysiyWoW5NuFujCGkghjohuZBznHroCHZ+wwNn4HV4TZBcIW84tRUt1eNVKJ5mlraCHapm1rzsHadVkvjLKEuZxuOI4jRWAr3HTSngDAwOFcFzsNpvO6blbo8so+6p1sEp9R4igPN7vfp94+ju+sXB5mSuBKbZEyOMIfG+NRyz6u2tr1E2ft8fZ+ds060bq7MaCVsvFTjyTnf39cnvz24p4vuysW57MOWKEGoDKikp6NsbqcKCuAxxrqh7N2aFM69HtkVuXjV9LQCicanPImgPPJ7a7nttfmblb7fNW1uojouEws9EyR95sYOe0nkaJMF57ZzY+BOmolJcunR9NHeKgW8qAAX3DTNej3KwWi8LQu426PKU391TrYUR3Z7KmVbICkRmzDYKIigphPRjDRAwCns91AIbVua2d+kKdFsTPV0PWVToZQSQXAcJOP641QohbLufRg/c330G9LbWXXlPHpy8SfJIznB4EY4a1671GJ17r3V2+tdH0fTbo39zOd3PZmuJWzFiXLdlqtEMvvJUlxwspysHQ59eaATox/639HQ/8AoHv/ANdNVkDZy13Wy7XTpsfppDEuUWVlR+zIG9ka9vhXpwtkFLkVwRGQuGkojq3BllJGCE9gxppQ1bYLDL7LURlDclSlPISgAOFXEkc80B5fLfafgbGPbRKddspjHrClbykF3dwkrx7uPf3137LGyn6UHfqAYg/Vp3d0KDe90gzuZ/D6tM5pvu1hlPxI0ezXI2pEdJQlpDCFtKTyBSRyqGwbLO2y6P3a43JdxuDrQZDnRhtDaAc4SkUAxVmiigClWmqlWowMkXzRn2afCpqhi+aM+zT4VNVBio33gwwt1QyEAkipKjfZD7C2iopCwRkcRQq1vqQsTA84hsoKVLSpQwoKGAQOI9dRquONwpZWtK3C2CCM5CiDpnuJ9VYNtXvNrE54LbChvBKNQcaY3ccqyLaUvpdblvICSo7gCSDvKKjxHf8AlWHmM/Js2VcWR1nRX/LJ3lcs6Z0qIXdslIDZ3iojG+nGgHPOOYrdVpYUgjeWFlC0FzeycK48dOOD7q0+qcEKTLeDgUVFe6jXIA4buPwjlR8xkvDNl3INOvIcYWkMthxSsjGDnHPuNSmez0UhxJ3xHGVbpBzpnSsOQG3elK1rJebS2o6cBn+ZrZcFpTchGSkSBhWMaaY0p5jHyGiJ6FPJZW2tt1SgN0kHQhRB05eSfhWoujHSLRhYKUqVw0OCQR6/JNH1YMbxkOl/IIeO7vDGcDGMYwTy5mg2phTC2lKWd9ISVZAOck72nPKjTzF+731N2riy64ppO8FJc3CCPz9WlbJmIVOXFA8pKck5HhWotzIeQ6CveQsrBzxzyPd/KtPqtr6wEzpF7wO9u6YzjB5Z/OnmJ92au3eOytxtYXvNuoaxjiVYwR3a/ka2RcUvLKGWVuFOq8YG6Mkc+PA1s5bI7qlqUDvLWF72mRgpOPV5IrVNsS0vfZfdaJ+/jB3xknByNOJ4U82y/d6N27jHcKQFjJCiRkeTjjmozdGxHadDah0i9wJUQkg4J1yewVubYyWg2FKTgKGRjJBOorRdqQo5ZfdZO+F5ThWuCnPlA8j+Qp5h92dLL6XisAEFBAPvAP61Cm4sqUsYUkoWUHI7M6940PwrZqEpmQp0SXSF4KkEJwTgDPDPLtrCrcwpaFHeyhSlA5472cg92tXzGPk2aG4YSVLjuJJAUgEjygSB26cRQm4FW5uRlq3llB8pOhAz20C1tqSpEh5yQggJCXAkgJBzjhrwHGpmoTTCENt5CG1lSU8hkHT1a1NSMm4HM5d2mmi8ttfQ7qlIWMEL3QSce4EiumLMZkrKWiT5CV/EkY9eUmuddoacbW0t10slKkob0Ab3gQcadhPHNdDEJqPIdebyFOhIUOWmdfzqrm9SS5NdO500UUVkawpVpqpVqMDJF80Z9mnwqaoYvmjPs0+FTVQFYrNFAFYrNFAYorNFAYorNFAYorNFAYorNFAFYrNFAYorNFAYoxWaKAxRWaKAxRWaKAKKKKAKVaaqVajAyRfNGfZp8KmpaEl9IAD7gA0ACzpR1qT6Q785oBlopa61J9Id+c0dak+kO/OaoGWilrrUn0h35zR1qT6Q785oBlopa61J9Id+c0dak+kO/OaAZaKWutSfSHfnNHWpPpDvzmgGWilrrUn0h35zR1qT6Q785oBlopa61J9Id+c0dak+kO/OaAZaKWutSfSHfnNHWpPpDvzmgGWilrrUn0h35zR1qT6Q785oBlopa61J9Id+c0dak+kO/OaAZaKWutSfSHfnNHWpPpDvzmgGWilrrUn0h35zR1qT6Q785oBlopa61J9Id+c0dak+kO/OaAZaVal61J9Id+c1FUK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data:image/jpeg;base64,/9j/4AAQSkZJRgABAQAAAQABAAD/2wBDAAoHBwgHBgoICAgLCgoLDhgQDg0NDh0VFhEYIx8lJCIfIiEmKzcvJik0KSEiMEExNDk7Pj4+JS5ESUM8SDc9Pjv/2wBDAQoLCw4NDhwQEBw7KCIoOzs7Ozs7Ozs7Ozs7Ozs7Ozs7Ozs7Ozs7Ozs7Ozs7Ozs7Ozs7Ozs7Ozs7Ozs7Ozs7Ozv/wAARCAFaANkDASIAAhEBAxEB/8QAGwAAAgIDAQAAAAAAAAAAAAAAAAYDBQECBAf/xABPEAABAwMBBAUIBwUGBAMJAQABAgMEAAURIQYSMUETFFFhsSI0VHFzgZGSBxUjMkKhwTU2UtHwFmJydLLhFyQlM5PC0iZDRFVkgqK04vH/xAAaAQEBAAMBAQAAAAAAAAAAAAAAAQIDBAUG/8QAMxEAAgICAAQEAwgBBQEAAAAAAAECAwQRBRIhMRMiQXEyUYEUIzM0YZGx0aEVQlLB4fD/2gAMAwEAAhEDEQA/APXI0ZhUVolhskoBJKBrpUnVY3o7XyCiL5oz7NPhU1AQ9VjejtfIKOqxvR2vkFTVzyJ8WL/33koOgwTqSSANO8kD30Bt1WN6O18go6rG9Ha+QUNymHUb7bqFJxnIVWUSWVhRS4khKt068+ygMdVjejtfIKOqxvR2vkFbB5srUgLSVIAKhngP6FYckssjLjiUjOMk6ccUBjqsb0dr5BR1WN6O18grDcyO6yp5DyChBUFKzonBIOfeDW4ebOPLGvDXjQGvVY3o7XyCjqsb0dr5BUiVpWMpII7QawXWxny0+Tx14UBp1WN6O18go6rG9Ha+QVuXUDOVpGOOvCsJfbUopCwSDgjPPAPgRQGvVY3o7XyCjqsb0dr5BW6nEpSVE6AZNRszGJDanGnApCTgnkDQGeqxvR2vkFHVY3o7XyCti82M+WnTj5VZDrZxhaddBrQGnVY3o7XyCjqsb0dr5BW/SIyRvJyOIzwo6RG9u7wz2ZoDTqsb0dr5BR1WN6O18goclMtuNtqVhTmd0YznHH1e+tumbwTvpwNDrwoDXqsb0dr5BR1WN6O18grYvtJSlRcSAo4B3uJ7K1TKZUEqS4kpUMg50xp/MUAdVjejtfIKOqxvR2vkFS1mgIeqxvR2vkFLdNVKtRgZIvmjPs0+FTVDF80Z9mnwqaqArkuNvauMYMulaQHW3MtndVlCwoDPLVNddFAVCrC11pUhEh5BxhCNFJTqknQ5zqkH3n3cszZ23qUS/LebU8vJJWEgnBTgaaDCjoOZphrjn25u4NpStak7u8AQAdCMHiDyNAczMOJFEsKlgpWNxYUpILYJJwTxzlZ491cqrHb2Ij7qpTuGwVLdUQSN3yiSMa+VvKPeo11/ULAIKXVgpJ3MgHdznOcjXieOaymwxEx5bCVO7stnonMqycYI0zw0NAQsW6BGbfUiTkSWlpUrKTkb61EjHHBcPwFCrW07LSpUvXdGUbqQpRCyc6jQZPKtk7ORRKXJU44px0eXnGDoQMDGmhPCtl2CMtxxfSOguFSsg6pUSTvJPIjOlASRGEwWWo31gtZ3iE9IU5VrvYGmumnqquNkjLaceduCiC86pC2sAI33N4gkankNT28K7pFohIYKlhZShOAACSANzhjX8A4d9cUKFCdiONOy1OdK42/kt9EcI3d3yTy8ipsqTfYmTZmFtIXFmeRkKaJCVjGQeP4tQONa/U1uRJadM1W9HLeUl0AZG7uZ9ZSPXW82LFMSKhUh4FtJDa2G98nGMHABGhCT6wKjNlt6pCXhMWFIyhOVJynONBzyMYHZTaGn8iSRaYJmuuOznG1PBQ6IugABQxoP8SlEd6vVUyIEViC7Gblbo6YKK1FJ3VgpwDy5J0761kwLbMW4448kqcJBIUNCUFGB7jUH1Ra1JcQZHSZaLYAKcpSQrhgZJ8o6nWm0NMkRZoa5YdVJ6VTJJ3PI0JKSrOBnknQ8NO7GGbBEjusqRJdHRKSdzfwFbqUJGcf4E/GtUWmEuQhtqTn7TpFJ4lSQSd3PZlWuc5rqkWSNJmGStSwpRBUEnAOmD364T8gqhrRxyLdbp88h2e64t7O4hK8jGoUBjkQlST3Z560O2mOttCUXFSlt/Zo33R/3Mk7xx+LKs+sCuuJYo0SQ2+la1ON8CcDOhAzp2GoXtnGH31LU+sIWHErQAOCyknB/D93lrrmhCdUSCtphtbyVJbHQJyoHeOUkg54nyPGuVu3259xK0zOlEhKw0E7uCMKzwGuN86n+eemNY4sZtKElSt3G6TjOBu4/0iuuJEERhLKVFSUaJyAMD3UBF9XNhsNoJSA90vAceY8a5ZGzzDxSpD7zKkJ3UqbwMaJGRpx8kfE8tKtqzQGBwrNFFAFKtNVKtRgZIvmjPs0+FTVDF80Z9mnwqaqAooooAooooAooooAooooDVxAWhSDnChjSuR62R3hg748oKBSrGCBgeFdhOK45N2gRVlDslAc/gByr4DWo0n3MlJrsbKgNHofKP2WcZAOcnJ4jurQW1ryPtHDuApAyPunGnDuHfXO5fCSRGts2Rg4yG9wfFWK0VdrlnSwyCM8ela/9VTSLzSOr6qjgpKd4YR0ZAPFOmh+Arf6tjbqUhOicY14YGB/Xear3NoJDAy/ZJwGfwIC8Dt0NSN7T2pbhbcf6BY/C8koP54ppDml8zuiwkRVkoWs5GCFEY/2411VG2826MoWFDureqloxbb6szRRRVIFFFFAFFFFAFFFFAFKtNVKtRgZIvmjPs0+FTVDF80Z9mnwqaqAooooAooooAoorBoDNVs+8sQnOgSC9IUMpaRx954Aev86rL3tJuPKgW1SVvpOHXOTY7PXy7vyrgjsNRG0qlurT0h4KJLjh5559p8aFOiRJlXFYbfed4AqjQzhI7lOc/wAvVXRFjONgtNuxoK18UsgLcz3qPH4Vu+2ytjqKXVRi6CElk7qgBxweVVLPU27S6h5tlM5lRSndSApaxnAxxwcH3a551CjCLW2tP278h09peUPyBAqr3IT2Xm7S87EAJLweO9n/AA54d+c91WDJOI8h154OIa3Sjfwkk41UBpnTxqiU5KjwhbVRA602veS8l4AHXPDnz0OmvPFCF8izQ1NBbDkpneGQUyHBjPdnFc71pl9AWzMbno4hucwlXu3k4x6yDXGu+ptlrZG7vrASlSc8zx/OuNra3ekuIU8hbavKbI4gYGB8CPz9wGXIyoS21hb9mdz5W6rpoyz6zqn/APGu+LtQ/Cdbj3plLRcOG32iVtr9+NPfVa7tUyrIKwRVM7c4jnSsx1ILaiQ7FcH2au3APA+rShT1Bp5t9AW2oKB7Kkryyz7RLsTo6Nxxy3ZwpteSuOew9o/2r0mDOZnx0vMrCgoZ0NUmjqooooQKKKKAKKKKAKVaaqVajAyRfNGfZp8KmqGL5oz7NPhU1UBRRRQBRRRQBSztZflQW026Gr/m5AI3goZaT/F/Xf2Vd3OezbID0x9W6hpOePE8h6ydKQbcoqVK2guJwpw9JgDP+FI92Py7aA7Y8b6pt6pHV1SJP3kt8ySeJJ9fOtkqbu0VLgWDIQnAd6MpI7Rg6gHGCn3VqqU7KbbUhaArKVLBO9gHjgj1HXurlkuNW91yalPlq3QlCB5S15wPWToO/A7KaKWLV7ZajtuSWyXN37MJG8tZ5gDjp28PVXCbhILjj8aKwxvrK+kfUXSe8ajHAcMjQVyBCmC4qYsOPOYLy8anmE/4Rrges65zVBeL8phfkrGCDlPOgLe7bRTG0pSZW6VndJbQAAffnApZfvAdYSXHCt1teSVKJ3tcZ1zVDLu0i4yBHjNuPuKOUpQMk47qvbRsVIkgP3V/cAA+yQoDOQCkFR08oaac6aKcEvaB91HRNuO4ON0bxUcjXTOtaw7VtPcHQuDapJCj99w9Gk8uKsZ4494p8tjNnsykqjW9CgUlO8AQtQI08o9oJBHDQUPX57d3WEBtQ/GPKUrQczz0GuByNCbFljYnbCXkoEZOOO89w0B7O8VlGwm1KE74chuYOQpL5z4f1mrN/aKa10qUTXkrDalYbJSM6kZI7/hmpLc7ImORkJnSAVI3nXC4cjmfWcCg2yrcsO08NYcXb1OHGMtKSsLHYQNfyq12U2gfsc9uPIQ41EfPkpcBBbVn7uvLsrtXFuUSOmTFlyQGVEuoKyvKSdcb3DHhxq9cYuCoSVXWHGnwynJWEhZaV3p7jzFBscGH0SGkuIIIUKlpO2KuqpS344VvNNrKUkcMA040IFFFFAFFFFAFKtNVKtRgZIvmjPs0+FTVDF80Z9mnwqaqAooooArFZrVR3UknlQCVtvNVMuMOyNqTun7Z/jnHBI9+v5Vw3J9xlaGmW+kbZQSUgjU8tDxHHTTl2Vz2x8T71dLy6rIU6oNknICE+SMfAH41xqmpZSXX2ilTxK1uJRrrqAT3DtI50KSQkpwhxG8UZUX0r1SonlungfKHLgKjelqfefnqBU1DyGkqGi3Maq7wkZ9/qrdxZZaO8ncWoArAOdeWtU7tyQ1a22t9KiOk30k8+kJx3ZCs++qDTaW8IStLrLik7oKSM4JHb8cUotNzNo5xaaV0bWcLdX91B5fE6VsWnb3cxGbWUoyVOOfwp4nHfx0507QLbHhQEJCEtsNJyM673addFJOOeCCKg2FrtUOxtJTFbWgrWEKcUftCSdMn8KknuwQas3pL7xWFLHkkEoCQEj3cOXOl2TcHbvJZt8VkLJdTubx8rsB7Bnu5Z7Kt22FR3HWnVtvIGV76BkLdPM9wBOMUICykgpOTppk6nnn/AH7q4HpSC440hzog2d915QyED3jU4zgVvMnMRUkEgrzgIGM68z2Y/lVK5DelwVPtYDAeWoDOd/Guv8WMntoU7YsTp4qpju+iA2pJCVaqecA4+vU47AaZLRBSt8rSpCgDohJ+6eePD4HnVamA5NXGjrV0Mdoqb6MDVJSUje0+8SVDTu7BTXs7bDEWhmYggKUEtutnyT/Lw4VSF/bLejoiFpBSoagjQg1zKdcipctyD9m15OSNSOWvqxVq451VBKlYVySngP51UuKK1FSjkmvE4rnrHh4cfif+EbIQ31K2xKRbdpHmcBKJH2icdp4/n40715/d1KjTIUpP4Hd0+o/7gU+RnOljtrHNIrr4dd4uNFvuuhjJaZLRWKzXeYhRRRQBSrTVSrUYGSL5oz7NPhU1QxfNGfZp8KmqgKKKKAKrtoJaoNgnSkY32mFqTnhkA1Y1RbYJLmzklof+8Tu0AmWodQ2TYQE7ynNxGO1RO6M/EVzZSsMIAC2FkNBfFOeQ9WhHw0rsUlabLHCVbv3Tw4YSmqtpC0rSCtDiWSVlOoIJBweOuuDRAimvhDZHAAUkTpoUFq3Th5eU47NAD7/5Uw359QjqSnishA7snjVBBbEu8pBR9mz5eAeGNAPj4VQNGzlpRFj9G6gEq8t9fDPYM55ciO+uraZuSI7chshaGjvrZKcgAfixzA/o1WXC8PW95MaOpI3AFLKU6kkZ58Md3PNcb21ch6O7EkJSW3BuqONRy5euoCex3Ntm4yOkCnpMzIS8dSd772O88PjVxdLiiC0o6FaiQlJ4KxprrwH6jTlSjb5jkW9RZTLXWBHdSttHNeDkDSrpqGuY/wBNcGnFrUMojNqydTkb38Kdf/8AKFORmHMuA6wk67/lLcOPKPf+lM+ycULC2XwpbFv1ykndUVKSCAO3dKgfdUUVEwz40ZyIhtt5fRtpQdE5ByNNOAPw40zW+1yI0l5HQ7yHCg8RgqB1Pu3UfnQhHbbeUSEqeaSl4KB3jneUdS5kns3hntIpzLaWmCtwBBzkc+B/2rnjwmgwHVtlCj5RKs5Scgnie0VDJkqfVjPkjh315/EM6GJXzPu+yM4QcmRuuqdVlROM6DJIFRms1g18BZbO6xzm9tnWlpaRTbRp/wCmOK5oKVD3KBpvsTvS2llX92k/aRYTan8/w4/OmrZjP1Iznsr7TgjfgP3OWfct6KKK9s1hRRRQBSrTVSrUYGSL5oz7NPhU1QxfNGfZp8KmqgKKKKAKrb4gLt5B4bwqyrkuSCuA4E8QMigEG4tBu2NJdKkILiUK3dCNQnHxqkbdQhxlLeUrDhS64fxIJxg4547ccqcLnFQ7CUCd9Lg6RI5YzqPXk0nyQHlAEhtkrKUKI0W4Bn4AjHrogL1+PkKSa4dkUFb7q1ZJDiUZ/X867L4svN9Lw39azsQ22UvdKSUFxYWkHGRujn7qoLCbbY9wU4u3sOGRvFSnQPJSeJyTp4/z4VbPIZa6WZJaSBoA1xPcSf0zTDOkuSiIsNptpplwNdC0kFbgIGd0DOMDmo/nXKw2hhZRDj9altZSjgpDAzw3j95WuCr4VCnO1a2IoSotKjtnRKRq89nOmo0yBwwfVXXHuSA4IsGIogk/Zg4JPaRxJ48e2u6DsxLnSmpNwkHKRlaE6q3seVrwHE8M6U5WuxRLe2AywlpKcZIH6/1xoQ47FY1IcanzAOstpIbSPutg41Hwq/hrQ0z0ym8ZUpKc9gOPdwNc8h9ltO+tSkMJOQAdXTyxjlwrmK3H19K55P8AC2Don3Vw5ubXiV80u/ojOMXJnXKlqknHBI4ClqHcX4m0ku13B3yZKungrUdFpwApA7wRnHHBq8pBvrw2x2wi7PxFLEO2r6aY+0cEKAwEhQ4HXHx7K+Orsnm2zld211fy+Wv4/U6GuVdB+rB4VSR7VfochtLd+TIiJUMokxgpzd7N8EZPfirlZwkmuB1xjJKMt/v/ANmTfQXdqnf+UQwOLzyUD45/SnuxtdDaWU/3a88nH6y2miQ0ahry1+/h4fnXp0dvomEI7EgV95wuvw8Zb9TlkyWiiivSMAooooApVpqpVqMDJF80Z9mnwqaoYvmjPs0+FTVQFFFFAFarTvoKTwNbVigFF5PV5DrC05AOBrjKdfAZPu5c1a8QYsV4pdaBKiSAElevEkDXtp82ggqKUTWU5caOoxxH9fnSrKQLhCI06Vvym1kDXjpj9OzTiDQp5zcvJK07+82rVI3Nzc93Op9hi25IdjuAKQt4JUk9ihitb7utZaCUFw5wlIxgdtVWykwxNoTGWrCZCN0E6ZUNR+vxoQ9VXDjw4jbaEpjoc3W95AyVFXDJ9eKlstjTDgNQU4IayM7vHPM88nhn+j3RrczIlx5LqytiU627HKVEhlxIB3SO/CvUc57avJMVuA2440tCC4SpRUMkk8/9vVQGkaGlI0GoOdf6/rWuefLDaS0SnKhu4CgaqLveEx4Tjrju5HbGVOKISFfzqmh7UbKxcvvXuMp066KJ3a5MrI8CHMouT9EjKK2xhhRXUpSuUsuLSMICjndHL312E4GTw7aRrn9LOz8NJTCS/PcHDcRuI+KtfypdVcttPpDUWYbJt9rcOFLTlKCnvVxV6hXyVmHl5U3dkvlj836eyOhSjFaRe7W7cuvSBs9svmVcHz0a3m9Q12gHt45PAeDBshswzsvaAxkOS3TvyXf4ldnqFabKbG27ZaN9iOmlrGHZKxqe4dg7qYSa5MnIrUPs+P8AD6v1k/6Mop72zBrhuUtEaMta1BKUglR7AK6nnQ2kk0n3aQ5e7mi0xjvJ3gX1D8k/r8K2cOxJX2JehhOXoW2wkFydPeur6cFxWU9w5D4V6JVfZbci229tlIwQNasa+9jFRSSOdhRRRWRAooooApVpqpVqMDJF80Z9mnwqaoYvmjPs0+FTVQFFFFAFFFFAarSFpKVDIIxSTfrU7bZCpLIJYXneGox36a4z+tPFRvMofbLbiQUntoDxC/xQ62HwAVEHJA5d/wDXEHsrzy4hyPLS63lK0KCkqHIivd7/ALKuRVqkQ0b7ed4oHb/RPxPbSNP2XiXDeQ2hSFjjunUaYGU/n8e6sXNR7lGTYjaUXWzNNv7zbicrbcB+4saHxPxxV0/OkS3eiLTanTodzOo7TnhSnsls+7EKWApaGmQrLi04ySeAFPMdhqOjdbHHiTxNeTxDikMZOMOsv8IzhDm7lFe9i4u0TTaLhNlJ3PwsrCUZ9WKpkfQ/s+lWVyZqx2b6R+lPmaM18o+J5rfxs6OSAvWzYHZm1KC2bY264B998lw/A6D3CmFKUoSEpACQMADgKM1qpxKRqa5Z2XXPc5Nl6I3JqJ15Lack1ySrk0wgqKwABkknAFLEq8zLw91W1JUre0L5Gg9X867sTh1l0uiNcp/I6b5fHFOiFC8uUvQY4IHaf5UybGbLi2xxJkDeeXqSrUk1psrsY3b0iTKG+8o7xKtSTTklISMAYAr7TFxYY8OWJob2FZoorrMQooooAooooApVpqpVqMDJF80Z9mnwqaoYvmjPs0+FTVQFYrNYoArNYBzRQBWawTijOaAwpIUMEAiqC77JxbgS60Oid5KToaYKCajW0DzmTbb5alnKBJaHuV8agRtF0J3ZLTzBH8SCR8RmvTCEqGCARXHItEGSPtGEnPdXDbw7Ht6taMlIR07Sw8ayWx61YrJ2mhD/AOLZ+cUyvbG2l05LIGe6oRsNac56MfCuN8Fo+Zlzis/tZDTol0uHsbSVVxKvNzn+TBgLyeCneHwH86f2NkrUxghkHHdVmxb4scYbZSPdXRVwzHh11sx5jzqDsTcrs4l26PqUkcEcEj3U82rZ6Famwlpsbw54q1wANKK9GMYxWktEbCiiisiBWaxnWs0AUVigHNAZooooApVpqpVqMDJF80Z9mnwqaoYvmjPs0+FTVQFU+1Mx+Bs9JkR17jqd0JV2ZUB+tXFUG2v7rSvWj/WK12vUG/0OjGSlfBP5r+Sm2Duc2XKkx5Mlx9CUBSekUVEHPaad68++js4ucr2Q8a9AzWrFk3Wmzq4pCMMpqK12Fjbu4SoNsYEV5bKnXcKUg4OMHnUuxE6TPsq1SnlOrbeKApRycYB1Pvrh+kU5t0T2x8DU30efsN//ADJ/0prWpP7Trfob3XD/AE1S112NdKG3V7fgtswojymnHfLWpBwoJ4AZ7z4U3KUEJKlHAAyTXk0553aPaVfQknrDu41nkngPy1rPKm4w0u7NXC6I2Wuc/hj1G7Ya9vT4z0SU6px5khSVrOSpJ5e4+NNg4V5PaJLmz+0qQ8d0NuFp3vTnB/Q16wDkA0xbHKGn3Q4pRGu7mh8MuqFvbe6S7ZbWTEdLSnXN1ShxxjOlJke5bSy0FcZ+e8lJwVN7ygD2aUz/AEjfs6H7Y+FbfR3+x5Pt/wDyitFilO/k3pHbjyhRgeLyJvfqLLl32mt5S4+/MaBOnTJOD8RTdsrtSq870WUkJlITvZToFjtxyNXF3ZYkWqS3ISkt9Eoknlgca812TUpO00Ld4lZHu3TR89FkVzbTEfCzcacuRRlH5DNtzeZ8B2NHiPqZC0lSiniffS6zO2okth1h24OoPBSAog1afSL+0Ifsj40x7GD/ANmIv/3f6jRxdl8o70WFkMfBhZyJtv1+okG/bSWx5PTyJLajqEvp+98RTxs3tCm+w1lSQiQ1otI4HsI7qxteww7s5KU8E5bAUgniFZ0x4Up7ALWNoFJTndVHVvD3irHnqtUG9pmM1Vl4krlBRlH5EP8AaG8WvaBa5j7ytx3DjBV5JHcOA04e6vSo0huXGbkMr3m3EhST2g0q7cWHrcf6zjo+2ZH2oH4kdvu8KrNjNo0QUOwZjm6yAXG1H8JGpHvqwm6rHCb6PsYX0wy8ZXUrUo9GkMm1l9+p7cUsqxKf8lv+72qqn2Dm3SZKkqkSHno4TxcUVYXnlnupbnSZW09/y2klTqtxpBP3U/1qa9Ns9sZtNubiMjRIypXNSuZq1yldbzJ+VEyK68TFVUlucu/6HbWaKK7jwwpVpqpVqMDJF80Z9mnwqaoYvmjPs0+FTVQFUO2v7rS/Wj/WKvqodtf3Wl+tH+sVqu/Dl7HTifmIe6/k84trFyfdWLaHy4B5XQqIOPdVl9XbV/wXD/xFfzqx+jr9py/ZDxr0GuGjHU4b2z3c7iEqL3BQT9zyC5Rbyw0g3ISggnCemUSM+806fR7+w3/8yf8ASmovpF/ZsT2x8DUv0e/sN/8AzJ/0pq1Q5Mjl/Qwyr3fw/na119Ds2zuRt9iWhCsOyPs068AeJ+HjStsM1FRcHZ0qQ030Sd1sLWBknide7xqLba5devZYQsqajDcHZvc/5e6tmdg7u8wh3ejo30hW6tRBGeR0qTnKd24rejOimunC5LJcrmG27UZV1RNivtOpfThYbWFYUO3Hdj4U37I3P6ysTW8cusfZL93A/DFJ0nYW7Ro7jxXHWG0lRShRJOOzSt9hbmYl4MRasNShjBP4xw/UUrnKF25LWxkVV3YXLXLmcP8A7+C5+kX9mw/bHwpUtW0Vxs7C2Ya0BC1bxCkZ14U1/SL+zoftj4VjYBhl20yC40hZD/FSQfwirZFyyNJ6Mce2FXDlKceZb7fUWZ2015urJjOv5bXoUNoA3vhrTFsXs2/Gf+s5zRbVu4ZbUPKGeKiOWmlOKIzLZyhptJ7UpAqWt8MbUlKb2zhu4kpVOqqCin3PP/pE/aET2R8aqIG1V1tsNEWM42G0ZwFIBOpzVx9Iv7Qh+yPjV7sfGYc2ajKWy2one1KQT941zuEp5ElF6O+N1dXD65WQ5lv+xGnXq8X7dYdWt4ZylptGAT6hxpz2N2edtDDkqWkJkPDATxKE9h7yf0pkbZaa/wC22hP+FIFSV014/LLnk9s87I4j4lXhVxUYmCARgjII4V5VtXZ0We7qbZP2Lw6RCf4deFer1539In7Wjex/U1jmRTr2Z8HslHJ5U+jLTYSztsQ/rNzCnX8hH91Of1xTeKpNj/3Yh+o/6jV3W6mKVa0cebOU8ibk/XRmiiitxyBSrTVSrUYGSL5oz7NPhU1QxfNGfZp8KmqgxVPtVEfnbOymI6N9whKgkcThQP6VcVzzZse3xVyZTgbaRxUaxmk4tM2VSlGyMorbTE76P4MpiTKkOsLbbKAgFaSMnNPNcdtucO6x+nhOhxAODpgg94rsrCmEYQSi9m7Mundc5zWn8hW29hSJdqYWw0pzoncqCRkgYOtZ2LiS4ezru+0W3XHFLbSsYz5IAz7xTOeNVre0FrduZtyJQMkEjdwcZHLPDNYOuKs52zZHIslj+BGO0nsQ7FYps7aBPXY7iEtOdI8paSMnPD3mvTgMUaCuC43y22o7syUltZGdwaqx6hVrrjTF9SZGRbmTXl7LsjvIBGCK8wu1hnW/aPchx3FJU6FsKQkkDXI+FNn9u7Lvbu+9jt6I4q0t17tt10hykOKAyU8FD3GsLFXdpc3Y3USycLcnB6a9exSbdQpMu0R1sNKcLTmXAkZIGMZxUmwkOREszhkNKa6V4qSlQwcYAzj3UzZBqtTtDa1XP6uEpPWM7u7g43uzPDNZOuMbPEbNUciyeM6Ix2l1LOijNQTZseBFXKkuBtpv7yiK3t66s4km3pCd9IEGU+/FkMsLcbSkoUUDODmmDZWM9E2ejMyGy24ASUniMkkV2W66Q7tG6eG6HEA4OmCD3g1zzNorTAkKjyZiUOp+8kAkj4VoUIRm7N9zvlbdZSsbl+H9y0xRVL/bCxenD5FfyqWNtRZpchDDM1JcWcJBBGT2aitisg/U5njXJbcH+xa0ibf2+W9NjSWmFuN7m4ShOcHPCmmftDa7bLRFlSgh1eu7gnGe3sqxBCgCDkVjZGNsXDZsx7bMWyNvL+/qVezMV6Hs/EZfQUOBJKkniMkmrWtXHEMtqccUEoSCVKPACuC2363XZxxuG/0i29SCkjTt1rNcsEo7NU+e1ys17/UsqKxWazNIUq01Uq1GBki+aM+zT4VNUMXzRn2afCpqoMUt7efu4r2qaZKW9vP3cV7VNarvw5ex1YX5mHuhS2PvP1Xdw06rEeSQheeR5H+u2vUBwyK8XTEdVCVMSMtocCFEciRkV6VslefrW0JS6oGRHwhzvHI/12Vx4dn+x/Q9fjGMm/Hh7Mn2muws9oceSR0znkNDvPP3ca872cUVbSQlEkkvDJrs2muLl/v6WIw3221dEyB+I51PvP5CuawtFjauKyTktyN0n1EitVtjstWuyZ1YuOqMSW/iabZ6BtPeDZrSp5vHTOHcbzyJ5+6kOxWGXtJLccW8UtpOXXl+USewd9XP0jPkyYUccEoUs+8gfoavti46Gdmo6kpAU6VLUe05x4AVvkvGv5X2RxVT+yYKth8Un3OH/h7a9zHWJO927w/lSrerJM2anNrQ8SknLTydDnsPfXq1Lm3TKXNm3VkDLTiFA9muP1rO7HhyNxWmjThcQudyhZLafTqdmzV2+ubQiQsjpkncdA7R/OvM7otTd7lrQopUmQsgjiDvGmn6OXTvzmeWEKH5ilx+OJe1DsZRIDsxSCRxGVYrnuk7KoP1PQw640ZV0fRL/wBPQ9mL4m9W0KUQJDXkujtPb765dvP3cV7VNJkSRL2T2gIcBy2d1xI0DiD2eIpu2zktTNk0yGFhbbi0KSR2VtVrnTKL7o45YqpzK5w+CTTX9HN9HXmEz2o8KWb80H9rZLRJAckBOezOBTP9HPmEz2o8KWb64lja6S6rO6iQFHHHAwa02a8CGztx9/b7tfL+hl/4dRPT3vlFTwtgoUSY1IMt5zolhYSQACQcisf8Q7VjzaX8qf8A1VdWW+RL4wt2KHE9GcKS4MEfCumEMeT8vc8263iMIN2bSFfbyyK3xdmQojAS8OzsP6V37EX3r0L6vfX9vHHkZ/Ej/b+VM77DUiOtl1AW24khSTzFeWz4svZS/hTKiNw77Sv409h8DWNq8GzxF2fc3YslmY7xpfFH4Ri27vnRtC0x1+WsbzxB4DkPfUmwdlXGjqub4KVPp3W0nTye33/1xpcsNsf2lvinpRK2wrpJC+Ge73+FeotpShISkYSkYAHKlKds3bL6GOZOOLQsWHd9ZG1ZooruPEClWmqlWowMkXzRn2afCpqhi+aM+zT4VNVAUtbefu4r2qaZaWtvP3bV7VNarvw5ex1Yf5mHuin2JgtXGy3OI8MocUkeo40NLgdn7PzpUZCi24Uqac7weY8QabPo58zm+0T4VZX7ZOPe5TcnplMOBO6spTneHL31xKlzpjKPdHtSy4U5lkLfgf8AOij2Cs2+4u6vJ8lGUMgjieZ/T41UWz992/8AOK8TXpkOI1BhtxWU4baTupFeZ2z992/84rxNLK/DUI/qTHyHkSvm/wDj09upc/SMwQ/CkAaFKkH3YI8TV5sVJbf2bYShQKmSpCx2HOR+RFdO0ln+urUuOkgOpO+0f7w5e+vPrVeJ+y851tTJxnDrC9Mkc8/rWc34N/O+zNVMfteEqYvzRfY9XzS5t0+lrZtxtRALriUpHbrn9K4T9IsLosiE/v4+7kYz6/8Aali53W4bU3FtAZOfutMt5ITn+uNZXZEHBxj1bNeHw66NynatRj1L/wCjhk705/l5KPE1RNfvqP8AP/8Anr0LZ60izWpuMSC4TvOKHNR/rHurz1sH+2o/z/8A561WQcIVxfzOrHuV198120OO2Vg+s4HW2E5lRxkAfjTzFIiLs6LI7anMqbLiXG/7pzqK9fI0rzfbSw/V0zr0dGI751AH3F/yP86yyq2vvI/U1cKyYy1RZ7r3Lf6OvMJntR4UtXxtL218htY8lckJPqJFM30deYTPajwpYv7nQbWSnd3O4+FY4Zxg1qs/Ahs6sff2+7XfX9Dt/Yax4/7Lv/iGrS12eFZ2VNQ2yhKzlRJJJPrpTH0kOY/Zaf8Ax/8A+akj/SIHZCEO23cQpQBUl3JHuxXTC3HT8v8AB51uJxGcWp7a9/8A0dqTvpFQn6viLwN4OkZ7sU4DUClH6RR/0yL7b9DWzJ/CZy8O/Nw9zo2BQkWBSgkAqeVk8zoKZ6Wdgf3d9byv0pmrKj8OJjnfmZ+5miiitxxhSrTVSrUYGSL5oz7NPhU1QxfNGfZp8KmqgxUEuIxNjqjyW0utq4pUNK6KrbzdHrVHQ6za5dwKlbpRFAKkjHE5I0oVNp7RPBt8S2sdBEZS03nOE8z211Uq2Tbj69Sl5ix3FuKQs9ZWlPRjdzkZB7RirKwbRw75bIcsLbjuy299MZToKxqRw58Oyokl0Qbcnt9y5qvRZba3cDPTFQJJOSsdvb666JE6JFWhEiUyypz7gccCSr1Z41NRpPuWMpR7MK5J1pgXIATIrb2OBUNR76rLHthbb7dJ9tY32pUFxSFNuYBWAcFSe7Ndlnvsa8m4BpC2+oS1xXC5gZUnGSO7WjSa0yRk4vcXo4/7E2Lf3urL9XSqx41ZwbVBtySmHGbZzxKRqfWakauEJ9lbzMthxpv760uAhPrPKpenZ3m09KjLoy2N4eXpnTt0rFVwi9pG2d9s1qUm/qbYrhTZbcm4fWAioEnOek7+3112JdbcWtCHEqU2cLAOSk9/ZVDddrRBvC7VCtUy5Smmg68mOEgNpPDJJGvdWTSfc1xlKPwvQxVBKisTWFsSGw42sYUk865rZdm7jakXBTL0RBCipEpHRqRgkHPw41rNu7bVokXCAG5/QpyENvJSFHs3joOPOq1sibT2ieDb4ttY6CGylpvOcDmahlWK1zni9KhNOuHiojU1OucxHjNvzHW4oWB/3XAACRwzwNSl9lKUKLqAlwgIJUMKJ4Y7ax5VrWjJWTUuZN7K3+y1j/8AlzX51s1s3ZmHUutW9lK0HKTjODXfHlxpaCuNIaeSk4JbWFAHs0rVE6G7JVGblMrfR95pLgKh6xU8OHyM3fc+jk/3Jq550CLcWOgmMpdbznB5GtjNiCV1Qymescei6Qb3w41PpWTSa0ak3F7TIIkNiDHTHjNpbaRwSmp6gROhuSVRm5TKn0feaDgKh6xxqie2vA2vTs/EhpfUkJMh8yUIDeeQSdVHuGtVJLog229sZaKwKzQgUq01Uq1GBki+aM+zT4VNUMXzRn2afCpqoCsK+6azVdfb1E2ftL1xmlXRN4ASgZUpR0AA7SaAWfo8B/4cYwclUjTH99VKkeywouwmzF3YjBFwXcGd+QM75BWoYJ7NB8KerTtW/JuDNvl7N3C29Yz0Ti0At8MnJH3av1uw2mwhxxhCAoJSFEABXIeugPLb4GhtXfEX1VsR0gSIq7khw/Y7unRFOnHs1zXoOyTLrGy1ubelmWoMjDxSpJUnlorXhga1YO9SekJZe6Bx4DeS2vBUB2gGt3ZUaOpKHpDTRV90LWAT6s0B5patn5E+NdrraiGbxb7xIXHXjHSJ0y2rtBqsjyJ9w2B2glNx3GenvZcls4JKGzulaTjBwM6++vYMss6ZQjfV6t48ffVXO2htVrmQIjigTcnFJbU3ulOQNSo591AJOz9st13vklqFNtaWH7cpmTHtjTgSoHRKlE6BQJ9dU7a7vIjt3NTaw5sahDK0IOjqg5hzHd0aRn1168OpQWS4OgjtK1KtEA++tsRktKWQ0G3NVHTCs6a9tALuwDDjlmevMhG7JvD6pax/CknCEjuCR+dU21Tlgb2ndecvk7Z+6IaSkyEIPRPpxkcsKxw5U/MqaIKGlIIbO6Qk/d7u6lvaDadiLdk2iPZX7xMS2HltNpThpPIkq50ApyrnOu+ylnl3/pHrSi4KTNebbKTIaT/23FJHBJPH1Cum7L2Uc2P2jOzDTYV1dHTrYSsNnytMZ0zx4U52W8sXm2LfchPwQ2ssusy29wpIx7iNRrXc11IFcRroMjVbKcaetNAeZ34Jb2ktq7oIAhG0oTHVckLLAX+LGOCsY4/yoNtad2X2diLlJmw37+no+jStCUtHfG4kq1KeOvYa9NlKhJQlEwsBKjhIeIwT3ZqRQZQEJUEJAICAccccvzoDzxy2KtG1G0ULZ1jqynLMHG2mdAXMkAgdta7KubFdBakRWkfXwQOCF9Kl7d8orPZnPHSvQ2XIz6lOMracUPJUpBBI7iar7rcYFnhT54bZckRWFPLbQUhagBnB50B5PFZaegKjTZduh3vrhKnnGnjOS7v5BG7x92mK9cvomHZyemCSZnVV9EU6Hf3TjHfmuONdeuP2aS1ZwpFxY6VcjeTmONwKAOdTnONKuFy4zYG/IaRlW4N5YGVdnroDyPOzy9m7Wzs82RtSFM7vRpUHku6dIVnhjjnOlM9us8B36Vro65BZUpqKy+hW5910nVQ7z206LREjFclaWWj+N0gJ+JrZtyOtYU2ttSlpyCkglSe3vFASis0UUAUq01Uq1GBki+aM+zT4VNUMXzRn2afCpqoCl/bZFld2dXHv0hceI86hIdRnKF5yk5AOOHE6UwVE+wzKZUy+0h1pYwpC0hSVDsINAefw7pdLDtFaba3tGztBBuKygJISXmU4+9vJJyO89lVsXZ223a3bazZzKnnmLjL6ElRw0QN7KR2k4z6hXodv2bslqfVIgWuLGdVoVttAHHZnkK6kW6E23IbREZSiUpS30hAw6pQwoqHMkcaA8pfs8KHsVs5tCwhSbq7LYLkvpFFa97OQcnhgAe6rDaFuJfdor22LXZ0mC2lD8m4SFpcX5OQUY+7gc69EVabeuGzDXCYVGYKVNNFsFKCngQOWKgk7PWaZPTPk2yK9KTjDq2gVacPXQHmBQ7etkNh40mQ5l+appSwohW6FFOAf8OlW+2Gz9ihXrZSGqGy1C6VxlYWohO5xAJJ/iUTx50+t2a2NNRmm4EdLcRW/HQGwA0rXVI5HU1tcbTb7uwI9xhsymgreCXUBQB7R2UB51tA0HNuY1uXCgyrczb0mBHlyS0weRKdCFKxpjs1qvuEaRG+je7RzKjLYFyQGGo0gvJjjeBKN7HImvUZlitM+G1Dl26O9HZADTa2wQ2AMDd7NOysiyWoW5NuFujCGkghjohuZBznHroCHZ+wwNn4HV4TZBcIW84tRUt1eNVKJ5mlraCHapm1rzsHadVkvjLKEuZxuOI4jRWAr3HTSngDAwOFcFzsNpvO6blbo8so+6p1sEp9R4igPN7vfp94+ju+sXB5mSuBKbZEyOMIfG+NRyz6u2tr1E2ft8fZ+ds060bq7MaCVsvFTjyTnf39cnvz24p4vuysW57MOWKEGoDKikp6NsbqcKCuAxxrqh7N2aFM69HtkVuXjV9LQCicanPImgPPJ7a7nttfmblb7fNW1uojouEws9EyR95sYOe0nkaJMF57ZzY+BOmolJcunR9NHeKgW8qAAX3DTNej3KwWi8LQu426PKU391TrYUR3Z7KmVbICkRmzDYKIigphPRjDRAwCns91AIbVua2d+kKdFsTPV0PWVToZQSQXAcJOP641QohbLufRg/c330G9LbWXXlPHpy8SfJIznB4EY4a1671GJ17r3V2+tdH0fTbo39zOd3PZmuJWzFiXLdlqtEMvvJUlxwspysHQ59eaATox/639HQ/8AoHv/ANdNVkDZy13Wy7XTpsfppDEuUWVlR+zIG9ka9vhXpwtkFLkVwRGQuGkojq3BllJGCE9gxppQ1bYLDL7LURlDclSlPISgAOFXEkc80B5fLfafgbGPbRKddspjHrClbykF3dwkrx7uPf3137LGyn6UHfqAYg/Vp3d0KDe90gzuZ/D6tM5pvu1hlPxI0ezXI2pEdJQlpDCFtKTyBSRyqGwbLO2y6P3a43JdxuDrQZDnRhtDaAc4SkUAxVmiigClWmqlWowMkXzRn2afCpqhi+aM+zT4VNVBio33gwwt1QyEAkipKjfZD7C2iopCwRkcRQq1vqQsTA84hsoKVLSpQwoKGAQOI9dRquONwpZWtK3C2CCM5CiDpnuJ9VYNtXvNrE54LbChvBKNQcaY3ccqyLaUvpdblvICSo7gCSDvKKjxHf8AlWHmM/Js2VcWR1nRX/LJ3lcs6Z0qIXdslIDZ3iojG+nGgHPOOYrdVpYUgjeWFlC0FzeycK48dOOD7q0+qcEKTLeDgUVFe6jXIA4buPwjlR8xkvDNl3INOvIcYWkMthxSsjGDnHPuNSmez0UhxJ3xHGVbpBzpnSsOQG3elK1rJebS2o6cBn+ZrZcFpTchGSkSBhWMaaY0p5jHyGiJ6FPJZW2tt1SgN0kHQhRB05eSfhWoujHSLRhYKUqVw0OCQR6/JNH1YMbxkOl/IIeO7vDGcDGMYwTy5mg2phTC2lKWd9ISVZAOck72nPKjTzF+731N2riy64ppO8FJc3CCPz9WlbJmIVOXFA8pKck5HhWotzIeQ6CveQsrBzxzyPd/KtPqtr6wEzpF7wO9u6YzjB5Z/OnmJ92au3eOytxtYXvNuoaxjiVYwR3a/ka2RcUvLKGWVuFOq8YG6Mkc+PA1s5bI7qlqUDvLWF72mRgpOPV5IrVNsS0vfZfdaJ+/jB3xknByNOJ4U82y/d6N27jHcKQFjJCiRkeTjjmozdGxHadDah0i9wJUQkg4J1yewVubYyWg2FKTgKGRjJBOorRdqQo5ZfdZO+F5ThWuCnPlA8j+Qp5h92dLL6XisAEFBAPvAP61Cm4sqUsYUkoWUHI7M6940PwrZqEpmQp0SXSF4KkEJwTgDPDPLtrCrcwpaFHeyhSlA5472cg92tXzGPk2aG4YSVLjuJJAUgEjygSB26cRQm4FW5uRlq3llB8pOhAz20C1tqSpEh5yQggJCXAkgJBzjhrwHGpmoTTCENt5CG1lSU8hkHT1a1NSMm4HM5d2mmi8ttfQ7qlIWMEL3QSce4EiumLMZkrKWiT5CV/EkY9eUmuddoacbW0t10slKkob0Ab3gQcadhPHNdDEJqPIdebyFOhIUOWmdfzqrm9SS5NdO500UUVkawpVpqpVqMDJF80Z9mnwqaoYvmjPs0+FTVQFYrNFAFYrNFAYorNFAYorNFAYorNFAYorNFAFYrNFAYorNFAYoxWaKAxRWaKAxRWaKAKKKKAKVaaqVajAyRfNGfZp8KmpaEl9IAD7gA0ACzpR1qT6Q785oBlopa61J9Id+c0dak+kO/OaoGWilrrUn0h35zR1qT6Q785oBlopa61J9Id+c0dak+kO/OaAZaKWutSfSHfnNHWpPpDvzmgGWilrrUn0h35zR1qT6Q785oBlopa61J9Id+c0dak+kO/OaAZaKWutSfSHfnNHWpPpDvzmgGWilrrUn0h35zR1qT6Q785oBlopa61J9Id+c0dak+kO/OaAZaKWutSfSHfnNHWpPpDvzmgGWilrrUn0h35zR1qT6Q785oBlopa61J9Id+c0dak+kO/OaAZaVal61J9Id+c1FUK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data:image/jpeg;base64,/9j/4AAQSkZJRgABAQAAAQABAAD/2wBDAAoHBwgHBgoICAgLCgoLDhgQDg0NDh0VFhEYIx8lJCIfIiEmKzcvJik0KSEiMEExNDk7Pj4+JS5ESUM8SDc9Pjv/2wBDAQoLCw4NDhwQEBw7KCIoOzs7Ozs7Ozs7Ozs7Ozs7Ozs7Ozs7Ozs7Ozs7Ozs7Ozs7Ozs7Ozs7Ozs7Ozs7Ozs7Ozv/wAARCAFaANkDASIAAhEBAxEB/8QAGwAAAgIDAQAAAAAAAAAAAAAAAAYDBQECBAf/xABPEAABAwMBBAUIBwUGBAMJAQABAgMEAAURIQYSMUETFFFhsSI0VHFzgZGSBxUjMkKhwTU2UtHwFmJydLLhFyQlM5PC0iZDRFVkgqK04vH/xAAaAQEBAAMBAQAAAAAAAAAAAAAAAQIDBAUG/8QAMxEAAgICAAQEAwgBBQEAAAAAAAECAwQRBRIhMRMiQXEyUYEUIzM0YZGx0aEVQlLB4fD/2gAMAwEAAhEDEQA/APXI0ZhUVolhskoBJKBrpUnVY3o7XyCiL5oz7NPhU1AQ9VjejtfIKOqxvR2vkFTVzyJ8WL/33koOgwTqSSANO8kD30Bt1WN6O18go6rG9Ha+QUNymHUb7bqFJxnIVWUSWVhRS4khKt068+ygMdVjejtfIKOqxvR2vkFbB5srUgLSVIAKhngP6FYckssjLjiUjOMk6ccUBjqsb0dr5BR1WN6O18grDcyO6yp5DyChBUFKzonBIOfeDW4ebOPLGvDXjQGvVY3o7XyCjqsb0dr5BUiVpWMpII7QawXWxny0+Tx14UBp1WN6O18go6rG9Ha+QVuXUDOVpGOOvCsJfbUopCwSDgjPPAPgRQGvVY3o7XyCjqsb0dr5BW6nEpSVE6AZNRszGJDanGnApCTgnkDQGeqxvR2vkFHVY3o7XyCti82M+WnTj5VZDrZxhaddBrQGnVY3o7XyCjqsb0dr5BW/SIyRvJyOIzwo6RG9u7wz2ZoDTqsb0dr5BR1WN6O18goclMtuNtqVhTmd0YznHH1e+tumbwTvpwNDrwoDXqsb0dr5BR1WN6O18grYvtJSlRcSAo4B3uJ7K1TKZUEqS4kpUMg50xp/MUAdVjejtfIKOqxvR2vkFS1mgIeqxvR2vkFLdNVKtRgZIvmjPs0+FTVDF80Z9mnwqaqArkuNvauMYMulaQHW3MtndVlCwoDPLVNddFAVCrC11pUhEh5BxhCNFJTqknQ5zqkH3n3cszZ23qUS/LebU8vJJWEgnBTgaaDCjoOZphrjn25u4NpStak7u8AQAdCMHiDyNAczMOJFEsKlgpWNxYUpILYJJwTxzlZ491cqrHb2Ij7qpTuGwVLdUQSN3yiSMa+VvKPeo11/ULAIKXVgpJ3MgHdznOcjXieOaymwxEx5bCVO7stnonMqycYI0zw0NAQsW6BGbfUiTkSWlpUrKTkb61EjHHBcPwFCrW07LSpUvXdGUbqQpRCyc6jQZPKtk7ORRKXJU44px0eXnGDoQMDGmhPCtl2CMtxxfSOguFSsg6pUSTvJPIjOlASRGEwWWo31gtZ3iE9IU5VrvYGmumnqquNkjLaceduCiC86pC2sAI33N4gkankNT28K7pFohIYKlhZShOAACSANzhjX8A4d9cUKFCdiONOy1OdK42/kt9EcI3d3yTy8ipsqTfYmTZmFtIXFmeRkKaJCVjGQeP4tQONa/U1uRJadM1W9HLeUl0AZG7uZ9ZSPXW82LFMSKhUh4FtJDa2G98nGMHABGhCT6wKjNlt6pCXhMWFIyhOVJynONBzyMYHZTaGn8iSRaYJmuuOznG1PBQ6IugABQxoP8SlEd6vVUyIEViC7Gblbo6YKK1FJ3VgpwDy5J0761kwLbMW4448kqcJBIUNCUFGB7jUH1Ra1JcQZHSZaLYAKcpSQrhgZJ8o6nWm0NMkRZoa5YdVJ6VTJJ3PI0JKSrOBnknQ8NO7GGbBEjusqRJdHRKSdzfwFbqUJGcf4E/GtUWmEuQhtqTn7TpFJ4lSQSd3PZlWuc5rqkWSNJmGStSwpRBUEnAOmD364T8gqhrRxyLdbp88h2e64t7O4hK8jGoUBjkQlST3Z560O2mOttCUXFSlt/Zo33R/3Mk7xx+LKs+sCuuJYo0SQ2+la1ON8CcDOhAzp2GoXtnGH31LU+sIWHErQAOCyknB/D93lrrmhCdUSCtphtbyVJbHQJyoHeOUkg54nyPGuVu3259xK0zOlEhKw0E7uCMKzwGuN86n+eemNY4sZtKElSt3G6TjOBu4/0iuuJEERhLKVFSUaJyAMD3UBF9XNhsNoJSA90vAceY8a5ZGzzDxSpD7zKkJ3UqbwMaJGRpx8kfE8tKtqzQGBwrNFFAFKtNVKtRgZIvmjPs0+FTVDF80Z9mnwqaqAooooAooooAooooAooooDVxAWhSDnChjSuR62R3hg748oKBSrGCBgeFdhOK45N2gRVlDslAc/gByr4DWo0n3MlJrsbKgNHofKP2WcZAOcnJ4jurQW1ryPtHDuApAyPunGnDuHfXO5fCSRGts2Rg4yG9wfFWK0VdrlnSwyCM8ela/9VTSLzSOr6qjgpKd4YR0ZAPFOmh+Arf6tjbqUhOicY14YGB/Xear3NoJDAy/ZJwGfwIC8Dt0NSN7T2pbhbcf6BY/C8koP54ppDml8zuiwkRVkoWs5GCFEY/2411VG2826MoWFDureqloxbb6szRRRVIFFFFAFFFFAFFFFAFKtNVKtRgZIvmjPs0+FTVDF80Z9mnwqaqAooooAooooAoorBoDNVs+8sQnOgSC9IUMpaRx954Aev86rL3tJuPKgW1SVvpOHXOTY7PXy7vyrgjsNRG0qlurT0h4KJLjh5559p8aFOiRJlXFYbfed4AqjQzhI7lOc/wAvVXRFjONgtNuxoK18UsgLcz3qPH4Vu+2ytjqKXVRi6CElk7qgBxweVVLPU27S6h5tlM5lRSndSApaxnAxxwcH3a551CjCLW2tP278h09peUPyBAqr3IT2Xm7S87EAJLweO9n/AA54d+c91WDJOI8h154OIa3Sjfwkk41UBpnTxqiU5KjwhbVRA602veS8l4AHXPDnz0OmvPFCF8izQ1NBbDkpneGQUyHBjPdnFc71pl9AWzMbno4hucwlXu3k4x6yDXGu+ptlrZG7vrASlSc8zx/OuNra3ekuIU8hbavKbI4gYGB8CPz9wGXIyoS21hb9mdz5W6rpoyz6zqn/APGu+LtQ/Cdbj3plLRcOG32iVtr9+NPfVa7tUyrIKwRVM7c4jnSsx1ILaiQ7FcH2au3APA+rShT1Bp5t9AW2oKB7Kkryyz7RLsTo6Nxxy3ZwpteSuOew9o/2r0mDOZnx0vMrCgoZ0NUmjqooooQKKKKAKKKKAKVaaqVajAyRfNGfZp8KmqGL5oz7NPhU1UBRRRQBRRRQBSztZflQW026Gr/m5AI3goZaT/F/Xf2Vd3OezbID0x9W6hpOePE8h6ydKQbcoqVK2guJwpw9JgDP+FI92Py7aA7Y8b6pt6pHV1SJP3kt8ySeJJ9fOtkqbu0VLgWDIQnAd6MpI7Rg6gHGCn3VqqU7KbbUhaArKVLBO9gHjgj1HXurlkuNW91yalPlq3QlCB5S15wPWToO/A7KaKWLV7ZajtuSWyXN37MJG8tZ5gDjp28PVXCbhILjj8aKwxvrK+kfUXSe8ajHAcMjQVyBCmC4qYsOPOYLy8anmE/4Rrges65zVBeL8phfkrGCDlPOgLe7bRTG0pSZW6VndJbQAAffnApZfvAdYSXHCt1teSVKJ3tcZ1zVDLu0i4yBHjNuPuKOUpQMk47qvbRsVIkgP3V/cAA+yQoDOQCkFR08oaac6aKcEvaB91HRNuO4ON0bxUcjXTOtaw7VtPcHQuDapJCj99w9Gk8uKsZ4494p8tjNnsykqjW9CgUlO8AQtQI08o9oJBHDQUPX57d3WEBtQ/GPKUrQczz0GuByNCbFljYnbCXkoEZOOO89w0B7O8VlGwm1KE74chuYOQpL5z4f1mrN/aKa10qUTXkrDalYbJSM6kZI7/hmpLc7ImORkJnSAVI3nXC4cjmfWcCg2yrcsO08NYcXb1OHGMtKSsLHYQNfyq12U2gfsc9uPIQ41EfPkpcBBbVn7uvLsrtXFuUSOmTFlyQGVEuoKyvKSdcb3DHhxq9cYuCoSVXWHGnwynJWEhZaV3p7jzFBscGH0SGkuIIIUKlpO2KuqpS344VvNNrKUkcMA040IFFFFAFFFFAFKtNVKtRgZIvmjPs0+FTVDF80Z9mnwqaqAooooArFZrVR3UknlQCVtvNVMuMOyNqTun7Z/jnHBI9+v5Vw3J9xlaGmW+kbZQSUgjU8tDxHHTTl2Vz2x8T71dLy6rIU6oNknICE+SMfAH41xqmpZSXX2ilTxK1uJRrrqAT3DtI50KSQkpwhxG8UZUX0r1SonlungfKHLgKjelqfefnqBU1DyGkqGi3Maq7wkZ9/qrdxZZaO8ncWoArAOdeWtU7tyQ1a22t9KiOk30k8+kJx3ZCs++qDTaW8IStLrLik7oKSM4JHb8cUotNzNo5xaaV0bWcLdX91B5fE6VsWnb3cxGbWUoyVOOfwp4nHfx0507QLbHhQEJCEtsNJyM673addFJOOeCCKg2FrtUOxtJTFbWgrWEKcUftCSdMn8KknuwQas3pL7xWFLHkkEoCQEj3cOXOl2TcHbvJZt8VkLJdTubx8rsB7Bnu5Z7Kt22FR3HWnVtvIGV76BkLdPM9wBOMUICykgpOTppk6nnn/AH7q4HpSC440hzog2d915QyED3jU4zgVvMnMRUkEgrzgIGM68z2Y/lVK5DelwVPtYDAeWoDOd/Guv8WMntoU7YsTp4qpju+iA2pJCVaqecA4+vU47AaZLRBSt8rSpCgDohJ+6eePD4HnVamA5NXGjrV0Mdoqb6MDVJSUje0+8SVDTu7BTXs7bDEWhmYggKUEtutnyT/Lw4VSF/bLejoiFpBSoagjQg1zKdcipctyD9m15OSNSOWvqxVq451VBKlYVySngP51UuKK1FSjkmvE4rnrHh4cfif+EbIQ31K2xKRbdpHmcBKJH2icdp4/n40715/d1KjTIUpP4Hd0+o/7gU+RnOljtrHNIrr4dd4uNFvuuhjJaZLRWKzXeYhRRRQBSrTVSrUYGSL5oz7NPhU1QxfNGfZp8KmqgKKKKAKrtoJaoNgnSkY32mFqTnhkA1Y1RbYJLmzklof+8Tu0AmWodQ2TYQE7ynNxGO1RO6M/EVzZSsMIAC2FkNBfFOeQ9WhHw0rsUlabLHCVbv3Tw4YSmqtpC0rSCtDiWSVlOoIJBweOuuDRAimvhDZHAAUkTpoUFq3Th5eU47NAD7/5Uw359QjqSnishA7snjVBBbEu8pBR9mz5eAeGNAPj4VQNGzlpRFj9G6gEq8t9fDPYM55ciO+uraZuSI7chshaGjvrZKcgAfixzA/o1WXC8PW95MaOpI3AFLKU6kkZ58Md3PNcb21ch6O7EkJSW3BuqONRy5euoCex3Ntm4yOkCnpMzIS8dSd772O88PjVxdLiiC0o6FaiQlJ4KxprrwH6jTlSjb5jkW9RZTLXWBHdSttHNeDkDSrpqGuY/wBNcGnFrUMojNqydTkb38Kdf/8AKFORmHMuA6wk67/lLcOPKPf+lM+ycULC2XwpbFv1ykndUVKSCAO3dKgfdUUVEwz40ZyIhtt5fRtpQdE5ByNNOAPw40zW+1yI0l5HQ7yHCg8RgqB1Pu3UfnQhHbbeUSEqeaSl4KB3jneUdS5kns3hntIpzLaWmCtwBBzkc+B/2rnjwmgwHVtlCj5RKs5Scgnie0VDJkqfVjPkjh315/EM6GJXzPu+yM4QcmRuuqdVlROM6DJIFRms1g18BZbO6xzm9tnWlpaRTbRp/wCmOK5oKVD3KBpvsTvS2llX92k/aRYTan8/w4/OmrZjP1Iznsr7TgjfgP3OWfct6KKK9s1hRRRQBSrTVSrUYGSL5oz7NPhU1QxfNGfZp8KmqgKKKKAKrb4gLt5B4bwqyrkuSCuA4E8QMigEG4tBu2NJdKkILiUK3dCNQnHxqkbdQhxlLeUrDhS64fxIJxg4547ccqcLnFQ7CUCd9Lg6RI5YzqPXk0nyQHlAEhtkrKUKI0W4Bn4AjHrogL1+PkKSa4dkUFb7q1ZJDiUZ/X867L4svN9Lw39azsQ22UvdKSUFxYWkHGRujn7qoLCbbY9wU4u3sOGRvFSnQPJSeJyTp4/z4VbPIZa6WZJaSBoA1xPcSf0zTDOkuSiIsNptpplwNdC0kFbgIGd0DOMDmo/nXKw2hhZRDj9altZSjgpDAzw3j95WuCr4VCnO1a2IoSotKjtnRKRq89nOmo0yBwwfVXXHuSA4IsGIogk/Zg4JPaRxJ48e2u6DsxLnSmpNwkHKRlaE6q3seVrwHE8M6U5WuxRLe2AywlpKcZIH6/1xoQ47FY1IcanzAOstpIbSPutg41Hwq/hrQ0z0ym8ZUpKc9gOPdwNc8h9ltO+tSkMJOQAdXTyxjlwrmK3H19K55P8AC2Don3Vw5ubXiV80u/ojOMXJnXKlqknHBI4ClqHcX4m0ku13B3yZKungrUdFpwApA7wRnHHBq8pBvrw2x2wi7PxFLEO2r6aY+0cEKAwEhQ4HXHx7K+Orsnm2zld211fy+Wv4/U6GuVdB+rB4VSR7VfochtLd+TIiJUMokxgpzd7N8EZPfirlZwkmuB1xjJKMt/v/ANmTfQXdqnf+UQwOLzyUD45/SnuxtdDaWU/3a88nH6y2miQ0ahry1+/h4fnXp0dvomEI7EgV95wuvw8Zb9TlkyWiiivSMAooooApVpqpVqMDJF80Z9mnwqaoYvmjPs0+FTVQFFFFAFarTvoKTwNbVigFF5PV5DrC05AOBrjKdfAZPu5c1a8QYsV4pdaBKiSAElevEkDXtp82ggqKUTWU5caOoxxH9fnSrKQLhCI06Vvym1kDXjpj9OzTiDQp5zcvJK07+82rVI3Nzc93Op9hi25IdjuAKQt4JUk9ihitb7utZaCUFw5wlIxgdtVWykwxNoTGWrCZCN0E6ZUNR+vxoQ9VXDjw4jbaEpjoc3W95AyVFXDJ9eKlstjTDgNQU4IayM7vHPM88nhn+j3RrczIlx5LqytiU627HKVEhlxIB3SO/CvUc57avJMVuA2440tCC4SpRUMkk8/9vVQGkaGlI0GoOdf6/rWuefLDaS0SnKhu4CgaqLveEx4Tjrju5HbGVOKISFfzqmh7UbKxcvvXuMp066KJ3a5MrI8CHMouT9EjKK2xhhRXUpSuUsuLSMICjndHL312E4GTw7aRrn9LOz8NJTCS/PcHDcRuI+KtfypdVcttPpDUWYbJt9rcOFLTlKCnvVxV6hXyVmHl5U3dkvlj836eyOhSjFaRe7W7cuvSBs9svmVcHz0a3m9Q12gHt45PAeDBshswzsvaAxkOS3TvyXf4ldnqFabKbG27ZaN9iOmlrGHZKxqe4dg7qYSa5MnIrUPs+P8AD6v1k/6Mop72zBrhuUtEaMta1BKUglR7AK6nnQ2kk0n3aQ5e7mi0xjvJ3gX1D8k/r8K2cOxJX2JehhOXoW2wkFydPeur6cFxWU9w5D4V6JVfZbci229tlIwQNasa+9jFRSSOdhRRRWRAooooApVpqpVqMDJF80Z9mnwqaoYvmjPs0+FTVQFFFFAFFFFAarSFpKVDIIxSTfrU7bZCpLIJYXneGox36a4z+tPFRvMofbLbiQUntoDxC/xQ62HwAVEHJA5d/wDXEHsrzy4hyPLS63lK0KCkqHIivd7/ALKuRVqkQ0b7ed4oHb/RPxPbSNP2XiXDeQ2hSFjjunUaYGU/n8e6sXNR7lGTYjaUXWzNNv7zbicrbcB+4saHxPxxV0/OkS3eiLTanTodzOo7TnhSnsls+7EKWApaGmQrLi04ySeAFPMdhqOjdbHHiTxNeTxDikMZOMOsv8IzhDm7lFe9i4u0TTaLhNlJ3PwsrCUZ9WKpkfQ/s+lWVyZqx2b6R+lPmaM18o+J5rfxs6OSAvWzYHZm1KC2bY264B998lw/A6D3CmFKUoSEpACQMADgKM1qpxKRqa5Z2XXPc5Nl6I3JqJ15Lack1ySrk0wgqKwABkknAFLEq8zLw91W1JUre0L5Gg9X867sTh1l0uiNcp/I6b5fHFOiFC8uUvQY4IHaf5UybGbLi2xxJkDeeXqSrUk1psrsY3b0iTKG+8o7xKtSTTklISMAYAr7TFxYY8OWJob2FZoorrMQooooAooooApVpqpVqMDJF80Z9mnwqaoYvmjPs0+FTVQFYrNYoArNYBzRQBWawTijOaAwpIUMEAiqC77JxbgS60Oid5KToaYKCajW0DzmTbb5alnKBJaHuV8agRtF0J3ZLTzBH8SCR8RmvTCEqGCARXHItEGSPtGEnPdXDbw7Ht6taMlIR07Sw8ayWx61YrJ2mhD/AOLZ+cUyvbG2l05LIGe6oRsNac56MfCuN8Fo+Zlzis/tZDTol0uHsbSVVxKvNzn+TBgLyeCneHwH86f2NkrUxghkHHdVmxb4scYbZSPdXRVwzHh11sx5jzqDsTcrs4l26PqUkcEcEj3U82rZ6Famwlpsbw54q1wANKK9GMYxWktEbCiiisiBWaxnWs0AUVigHNAZooooApVpqpVqMDJF80Z9mnwqaoYvmjPs0+FTVQFU+1Mx+Bs9JkR17jqd0JV2ZUB+tXFUG2v7rSvWj/WK12vUG/0OjGSlfBP5r+Sm2Duc2XKkx5Mlx9CUBSekUVEHPaad68++js4ucr2Q8a9AzWrFk3Wmzq4pCMMpqK12Fjbu4SoNsYEV5bKnXcKUg4OMHnUuxE6TPsq1SnlOrbeKApRycYB1Pvrh+kU5t0T2x8DU30efsN//ADJ/0prWpP7Trfob3XD/AE1S112NdKG3V7fgtswojymnHfLWpBwoJ4AZ7z4U3KUEJKlHAAyTXk0553aPaVfQknrDu41nkngPy1rPKm4w0u7NXC6I2Wuc/hj1G7Ya9vT4z0SU6px5khSVrOSpJ5e4+NNg4V5PaJLmz+0qQ8d0NuFp3vTnB/Q16wDkA0xbHKGn3Q4pRGu7mh8MuqFvbe6S7ZbWTEdLSnXN1ShxxjOlJke5bSy0FcZ+e8lJwVN7ygD2aUz/AEjfs6H7Y+FbfR3+x5Pt/wDyitFilO/k3pHbjyhRgeLyJvfqLLl32mt5S4+/MaBOnTJOD8RTdsrtSq870WUkJlITvZToFjtxyNXF3ZYkWqS3ISkt9Eoknlgca812TUpO00Ld4lZHu3TR89FkVzbTEfCzcacuRRlH5DNtzeZ8B2NHiPqZC0lSiniffS6zO2okth1h24OoPBSAog1afSL+0Ifsj40x7GD/ANmIv/3f6jRxdl8o70WFkMfBhZyJtv1+okG/bSWx5PTyJLajqEvp+98RTxs3tCm+w1lSQiQ1otI4HsI7qxteww7s5KU8E5bAUgniFZ0x4Up7ALWNoFJTndVHVvD3irHnqtUG9pmM1Vl4krlBRlH5EP8AaG8WvaBa5j7ytx3DjBV5JHcOA04e6vSo0huXGbkMr3m3EhST2g0q7cWHrcf6zjo+2ZH2oH4kdvu8KrNjNo0QUOwZjm6yAXG1H8JGpHvqwm6rHCb6PsYX0wy8ZXUrUo9GkMm1l9+p7cUsqxKf8lv+72qqn2Dm3SZKkqkSHno4TxcUVYXnlnupbnSZW09/y2klTqtxpBP3U/1qa9Ns9sZtNubiMjRIypXNSuZq1yldbzJ+VEyK68TFVUlucu/6HbWaKK7jwwpVpqpVqMDJF80Z9mnwqaoYvmjPs0+FTVQFUO2v7rS/Wj/WKvqodtf3Wl+tH+sVqu/Dl7HTifmIe6/k84trFyfdWLaHy4B5XQqIOPdVl9XbV/wXD/xFfzqx+jr9py/ZDxr0GuGjHU4b2z3c7iEqL3BQT9zyC5Rbyw0g3ISggnCemUSM+806fR7+w3/8yf8ASmovpF/ZsT2x8DUv0e/sN/8AzJ/0pq1Q5Mjl/Qwyr3fw/na119Ds2zuRt9iWhCsOyPs068AeJ+HjStsM1FRcHZ0qQ030Sd1sLWBknide7xqLba5devZYQsqajDcHZvc/5e6tmdg7u8wh3ejo30hW6tRBGeR0qTnKd24rejOimunC5LJcrmG27UZV1RNivtOpfThYbWFYUO3Hdj4U37I3P6ysTW8cusfZL93A/DFJ0nYW7Ro7jxXHWG0lRShRJOOzSt9hbmYl4MRasNShjBP4xw/UUrnKF25LWxkVV3YXLXLmcP8A7+C5+kX9mw/bHwpUtW0Vxs7C2Ya0BC1bxCkZ14U1/SL+zoftj4VjYBhl20yC40hZD/FSQfwirZFyyNJ6Mce2FXDlKceZb7fUWZ2015urJjOv5bXoUNoA3vhrTFsXs2/Gf+s5zRbVu4ZbUPKGeKiOWmlOKIzLZyhptJ7UpAqWt8MbUlKb2zhu4kpVOqqCin3PP/pE/aET2R8aqIG1V1tsNEWM42G0ZwFIBOpzVx9Iv7Qh+yPjV7sfGYc2ajKWy2one1KQT941zuEp5ElF6O+N1dXD65WQ5lv+xGnXq8X7dYdWt4ZylptGAT6hxpz2N2edtDDkqWkJkPDATxKE9h7yf0pkbZaa/wC22hP+FIFSV014/LLnk9s87I4j4lXhVxUYmCARgjII4V5VtXZ0We7qbZP2Lw6RCf4deFer1539In7Wjex/U1jmRTr2Z8HslHJ5U+jLTYSztsQ/rNzCnX8hH91Of1xTeKpNj/3Yh+o/6jV3W6mKVa0cebOU8ibk/XRmiiitxyBSrTVSrUYGSL5oz7NPhU1QxfNGfZp8KmqgxVPtVEfnbOymI6N9whKgkcThQP6VcVzzZse3xVyZTgbaRxUaxmk4tM2VSlGyMorbTE76P4MpiTKkOsLbbKAgFaSMnNPNcdtucO6x+nhOhxAODpgg94rsrCmEYQSi9m7Mundc5zWn8hW29hSJdqYWw0pzoncqCRkgYOtZ2LiS4ezru+0W3XHFLbSsYz5IAz7xTOeNVre0FrduZtyJQMkEjdwcZHLPDNYOuKs52zZHIslj+BGO0nsQ7FYps7aBPXY7iEtOdI8paSMnPD3mvTgMUaCuC43y22o7syUltZGdwaqx6hVrrjTF9SZGRbmTXl7LsjvIBGCK8wu1hnW/aPchx3FJU6FsKQkkDXI+FNn9u7Lvbu+9jt6I4q0t17tt10hykOKAyU8FD3GsLFXdpc3Y3USycLcnB6a9exSbdQpMu0R1sNKcLTmXAkZIGMZxUmwkOREszhkNKa6V4qSlQwcYAzj3UzZBqtTtDa1XP6uEpPWM7u7g43uzPDNZOuMbPEbNUciyeM6Ix2l1LOijNQTZseBFXKkuBtpv7yiK3t66s4km3pCd9IEGU+/FkMsLcbSkoUUDODmmDZWM9E2ejMyGy24ASUniMkkV2W66Q7tG6eG6HEA4OmCD3g1zzNorTAkKjyZiUOp+8kAkj4VoUIRm7N9zvlbdZSsbl+H9y0xRVL/bCxenD5FfyqWNtRZpchDDM1JcWcJBBGT2aitisg/U5njXJbcH+xa0ibf2+W9NjSWmFuN7m4ShOcHPCmmftDa7bLRFlSgh1eu7gnGe3sqxBCgCDkVjZGNsXDZsx7bMWyNvL+/qVezMV6Hs/EZfQUOBJKkniMkmrWtXHEMtqccUEoSCVKPACuC2363XZxxuG/0i29SCkjTt1rNcsEo7NU+e1ys17/UsqKxWazNIUq01Uq1GBki+aM+zT4VNUMXzRn2afCpqoMUt7efu4r2qaZKW9vP3cV7VNarvw5ex1YX5mHuhS2PvP1Xdw06rEeSQheeR5H+u2vUBwyK8XTEdVCVMSMtocCFEciRkV6VslefrW0JS6oGRHwhzvHI/12Vx4dn+x/Q9fjGMm/Hh7Mn2muws9oceSR0znkNDvPP3ca872cUVbSQlEkkvDJrs2muLl/v6WIw3221dEyB+I51PvP5CuawtFjauKyTktyN0n1EitVtjstWuyZ1YuOqMSW/iabZ6BtPeDZrSp5vHTOHcbzyJ5+6kOxWGXtJLccW8UtpOXXl+USewd9XP0jPkyYUccEoUs+8gfoavti46Gdmo6kpAU6VLUe05x4AVvkvGv5X2RxVT+yYKth8Un3OH/h7a9zHWJO927w/lSrerJM2anNrQ8SknLTydDnsPfXq1Lm3TKXNm3VkDLTiFA9muP1rO7HhyNxWmjThcQudyhZLafTqdmzV2+ubQiQsjpkncdA7R/OvM7otTd7lrQopUmQsgjiDvGmn6OXTvzmeWEKH5ilx+OJe1DsZRIDsxSCRxGVYrnuk7KoP1PQw640ZV0fRL/wBPQ9mL4m9W0KUQJDXkujtPb765dvP3cV7VNJkSRL2T2gIcBy2d1xI0DiD2eIpu2zktTNk0yGFhbbi0KSR2VtVrnTKL7o45YqpzK5w+CTTX9HN9HXmEz2o8KWb80H9rZLRJAckBOezOBTP9HPmEz2o8KWb64lja6S6rO6iQFHHHAwa02a8CGztx9/b7tfL+hl/4dRPT3vlFTwtgoUSY1IMt5zolhYSQACQcisf8Q7VjzaX8qf8A1VdWW+RL4wt2KHE9GcKS4MEfCumEMeT8vc8263iMIN2bSFfbyyK3xdmQojAS8OzsP6V37EX3r0L6vfX9vHHkZ/Ej/b+VM77DUiOtl1AW24khSTzFeWz4svZS/hTKiNw77Sv409h8DWNq8GzxF2fc3YslmY7xpfFH4Ri27vnRtC0x1+WsbzxB4DkPfUmwdlXGjqub4KVPp3W0nTye33/1xpcsNsf2lvinpRK2wrpJC+Ge73+FeotpShISkYSkYAHKlKds3bL6GOZOOLQsWHd9ZG1ZooruPEClWmqlWowMkXzRn2afCpqhi+aM+zT4VNVAUtbefu4r2qaZaWtvP3bV7VNarvw5ex1Yf5mHuin2JgtXGy3OI8MocUkeo40NLgdn7PzpUZCi24Uqac7weY8QabPo58zm+0T4VZX7ZOPe5TcnplMOBO6spTneHL31xKlzpjKPdHtSy4U5lkLfgf8AOij2Cs2+4u6vJ8lGUMgjieZ/T41UWz992/8AOK8TXpkOI1BhtxWU4baTupFeZ2z992/84rxNLK/DUI/qTHyHkSvm/wDj09upc/SMwQ/CkAaFKkH3YI8TV5sVJbf2bYShQKmSpCx2HOR+RFdO0ln+urUuOkgOpO+0f7w5e+vPrVeJ+y851tTJxnDrC9Mkc8/rWc34N/O+zNVMfteEqYvzRfY9XzS5t0+lrZtxtRALriUpHbrn9K4T9IsLosiE/v4+7kYz6/8Aali53W4bU3FtAZOfutMt5ITn+uNZXZEHBxj1bNeHw66NynatRj1L/wCjhk705/l5KPE1RNfvqP8AP/8Anr0LZ60izWpuMSC4TvOKHNR/rHurz1sH+2o/z/8A561WQcIVxfzOrHuV198120OO2Vg+s4HW2E5lRxkAfjTzFIiLs6LI7anMqbLiXG/7pzqK9fI0rzfbSw/V0zr0dGI751AH3F/yP86yyq2vvI/U1cKyYy1RZ7r3Lf6OvMJntR4UtXxtL218htY8lckJPqJFM30deYTPajwpYv7nQbWSnd3O4+FY4Zxg1qs/Ahs6sff2+7XfX9Dt/Yax4/7Lv/iGrS12eFZ2VNQ2yhKzlRJJJPrpTH0kOY/Zaf8Ax/8A+akj/SIHZCEO23cQpQBUl3JHuxXTC3HT8v8AB51uJxGcWp7a9/8A0dqTvpFQn6viLwN4OkZ7sU4DUClH6RR/0yL7b9DWzJ/CZy8O/Nw9zo2BQkWBSgkAqeVk8zoKZ6Wdgf3d9byv0pmrKj8OJjnfmZ+5miiitxxhSrTVSrUYGSL5oz7NPhU1QxfNGfZp8KmqgxUEuIxNjqjyW0utq4pUNK6KrbzdHrVHQ6za5dwKlbpRFAKkjHE5I0oVNp7RPBt8S2sdBEZS03nOE8z211Uq2Tbj69Sl5ix3FuKQs9ZWlPRjdzkZB7RirKwbRw75bIcsLbjuy299MZToKxqRw58Oyokl0Qbcnt9y5qvRZba3cDPTFQJJOSsdvb666JE6JFWhEiUyypz7gccCSr1Z41NRpPuWMpR7MK5J1pgXIATIrb2OBUNR76rLHthbb7dJ9tY32pUFxSFNuYBWAcFSe7Ndlnvsa8m4BpC2+oS1xXC5gZUnGSO7WjSa0yRk4vcXo4/7E2Lf3urL9XSqx41ZwbVBtySmHGbZzxKRqfWakauEJ9lbzMthxpv760uAhPrPKpenZ3m09KjLoy2N4eXpnTt0rFVwi9pG2d9s1qUm/qbYrhTZbcm4fWAioEnOek7+3112JdbcWtCHEqU2cLAOSk9/ZVDddrRBvC7VCtUy5Smmg68mOEgNpPDJJGvdWTSfc1xlKPwvQxVBKisTWFsSGw42sYUk865rZdm7jakXBTL0RBCipEpHRqRgkHPw41rNu7bVokXCAG5/QpyENvJSFHs3joOPOq1sibT2ieDb4ttY6CGylpvOcDmahlWK1zni9KhNOuHiojU1OucxHjNvzHW4oWB/3XAACRwzwNSl9lKUKLqAlwgIJUMKJ4Y7ax5VrWjJWTUuZN7K3+y1j/8AlzX51s1s3ZmHUutW9lK0HKTjODXfHlxpaCuNIaeSk4JbWFAHs0rVE6G7JVGblMrfR95pLgKh6xU8OHyM3fc+jk/3Jq550CLcWOgmMpdbznB5GtjNiCV1Qymescei6Qb3w41PpWTSa0ak3F7TIIkNiDHTHjNpbaRwSmp6gROhuSVRm5TKn0feaDgKh6xxqie2vA2vTs/EhpfUkJMh8yUIDeeQSdVHuGtVJLog229sZaKwKzQgUq01Uq1GBki+aM+zT4VNUMXzRn2afCpqoCsK+6azVdfb1E2ftL1xmlXRN4ASgZUpR0AA7SaAWfo8B/4cYwclUjTH99VKkeywouwmzF3YjBFwXcGd+QM75BWoYJ7NB8KerTtW/JuDNvl7N3C29Yz0Ti0At8MnJH3av1uw2mwhxxhCAoJSFEABXIeugPLb4GhtXfEX1VsR0gSIq7khw/Y7unRFOnHs1zXoOyTLrGy1ubelmWoMjDxSpJUnlorXhga1YO9SekJZe6Bx4DeS2vBUB2gGt3ZUaOpKHpDTRV90LWAT6s0B5patn5E+NdrraiGbxb7xIXHXjHSJ0y2rtBqsjyJ9w2B2glNx3GenvZcls4JKGzulaTjBwM6++vYMss6ZQjfV6t48ffVXO2htVrmQIjigTcnFJbU3ulOQNSo591AJOz9st13vklqFNtaWH7cpmTHtjTgSoHRKlE6BQJ9dU7a7vIjt3NTaw5sahDK0IOjqg5hzHd0aRn1168OpQWS4OgjtK1KtEA++tsRktKWQ0G3NVHTCs6a9tALuwDDjlmevMhG7JvD6pax/CknCEjuCR+dU21Tlgb2ndecvk7Z+6IaSkyEIPRPpxkcsKxw5U/MqaIKGlIIbO6Qk/d7u6lvaDadiLdk2iPZX7xMS2HltNpThpPIkq50ApyrnOu+ylnl3/pHrSi4KTNebbKTIaT/23FJHBJPH1Cum7L2Uc2P2jOzDTYV1dHTrYSsNnytMZ0zx4U52W8sXm2LfchPwQ2ssusy29wpIx7iNRrXc11IFcRroMjVbKcaetNAeZ34Jb2ktq7oIAhG0oTHVckLLAX+LGOCsY4/yoNtad2X2diLlJmw37+no+jStCUtHfG4kq1KeOvYa9NlKhJQlEwsBKjhIeIwT3ZqRQZQEJUEJAICAccccvzoDzxy2KtG1G0ULZ1jqynLMHG2mdAXMkAgdta7KubFdBakRWkfXwQOCF9Kl7d8orPZnPHSvQ2XIz6lOMracUPJUpBBI7iar7rcYFnhT54bZckRWFPLbQUhagBnB50B5PFZaegKjTZduh3vrhKnnGnjOS7v5BG7x92mK9cvomHZyemCSZnVV9EU6Hf3TjHfmuONdeuP2aS1ZwpFxY6VcjeTmONwKAOdTnONKuFy4zYG/IaRlW4N5YGVdnroDyPOzy9m7Wzs82RtSFM7vRpUHku6dIVnhjjnOlM9us8B36Vro65BZUpqKy+hW5910nVQ7z206LREjFclaWWj+N0gJ+JrZtyOtYU2ttSlpyCkglSe3vFASis0UUAUq01Uq1GBki+aM+zT4VNUMXzRn2afCpqoCl/bZFld2dXHv0hceI86hIdRnKF5yk5AOOHE6UwVE+wzKZUy+0h1pYwpC0hSVDsINAefw7pdLDtFaba3tGztBBuKygJISXmU4+9vJJyO89lVsXZ223a3bazZzKnnmLjL6ElRw0QN7KR2k4z6hXodv2bslqfVIgWuLGdVoVttAHHZnkK6kW6E23IbREZSiUpS30hAw6pQwoqHMkcaA8pfs8KHsVs5tCwhSbq7LYLkvpFFa97OQcnhgAe6rDaFuJfdor22LXZ0mC2lD8m4SFpcX5OQUY+7gc69EVabeuGzDXCYVGYKVNNFsFKCngQOWKgk7PWaZPTPk2yK9KTjDq2gVacPXQHmBQ7etkNh40mQ5l+appSwohW6FFOAf8OlW+2Gz9ihXrZSGqGy1C6VxlYWohO5xAJJ/iUTx50+t2a2NNRmm4EdLcRW/HQGwA0rXVI5HU1tcbTb7uwI9xhsymgreCXUBQB7R2UB51tA0HNuY1uXCgyrczb0mBHlyS0weRKdCFKxpjs1qvuEaRG+je7RzKjLYFyQGGo0gvJjjeBKN7HImvUZlitM+G1Dl26O9HZADTa2wQ2AMDd7NOysiyWoW5NuFujCGkghjohuZBznHroCHZ+wwNn4HV4TZBcIW84tRUt1eNVKJ5mlraCHapm1rzsHadVkvjLKEuZxuOI4jRWAr3HTSngDAwOFcFzsNpvO6blbo8so+6p1sEp9R4igPN7vfp94+ju+sXB5mSuBKbZEyOMIfG+NRyz6u2tr1E2ft8fZ+ds060bq7MaCVsvFTjyTnf39cnvz24p4vuysW57MOWKEGoDKikp6NsbqcKCuAxxrqh7N2aFM69HtkVuXjV9LQCicanPImgPPJ7a7nttfmblb7fNW1uojouEws9EyR95sYOe0nkaJMF57ZzY+BOmolJcunR9NHeKgW8qAAX3DTNej3KwWi8LQu426PKU391TrYUR3Z7KmVbICkRmzDYKIigphPRjDRAwCns91AIbVua2d+kKdFsTPV0PWVToZQSQXAcJOP641QohbLufRg/c330G9LbWXXlPHpy8SfJIznB4EY4a1671GJ17r3V2+tdH0fTbo39zOd3PZmuJWzFiXLdlqtEMvvJUlxwspysHQ59eaATox/639HQ/8AoHv/ANdNVkDZy13Wy7XTpsfppDEuUWVlR+zIG9ka9vhXpwtkFLkVwRGQuGkojq3BllJGCE9gxppQ1bYLDL7LURlDclSlPISgAOFXEkc80B5fLfafgbGPbRKddspjHrClbykF3dwkrx7uPf3137LGyn6UHfqAYg/Vp3d0KDe90gzuZ/D6tM5pvu1hlPxI0ezXI2pEdJQlpDCFtKTyBSRyqGwbLO2y6P3a43JdxuDrQZDnRhtDaAc4SkUAxVmiigClWmqlWowMkXzRn2afCpqhi+aM+zT4VNVBio33gwwt1QyEAkipKjfZD7C2iopCwRkcRQq1vqQsTA84hsoKVLSpQwoKGAQOI9dRquONwpZWtK3C2CCM5CiDpnuJ9VYNtXvNrE54LbChvBKNQcaY3ccqyLaUvpdblvICSo7gCSDvKKjxHf8AlWHmM/Js2VcWR1nRX/LJ3lcs6Z0qIXdslIDZ3iojG+nGgHPOOYrdVpYUgjeWFlC0FzeycK48dOOD7q0+qcEKTLeDgUVFe6jXIA4buPwjlR8xkvDNl3INOvIcYWkMthxSsjGDnHPuNSmez0UhxJ3xHGVbpBzpnSsOQG3elK1rJebS2o6cBn+ZrZcFpTchGSkSBhWMaaY0p5jHyGiJ6FPJZW2tt1SgN0kHQhRB05eSfhWoujHSLRhYKUqVw0OCQR6/JNH1YMbxkOl/IIeO7vDGcDGMYwTy5mg2phTC2lKWd9ISVZAOck72nPKjTzF+731N2riy64ppO8FJc3CCPz9WlbJmIVOXFA8pKck5HhWotzIeQ6CveQsrBzxzyPd/KtPqtr6wEzpF7wO9u6YzjB5Z/OnmJ92au3eOytxtYXvNuoaxjiVYwR3a/ka2RcUvLKGWVuFOq8YG6Mkc+PA1s5bI7qlqUDvLWF72mRgpOPV5IrVNsS0vfZfdaJ+/jB3xknByNOJ4U82y/d6N27jHcKQFjJCiRkeTjjmozdGxHadDah0i9wJUQkg4J1yewVubYyWg2FKTgKGRjJBOorRdqQo5ZfdZO+F5ThWuCnPlA8j+Qp5h92dLL6XisAEFBAPvAP61Cm4sqUsYUkoWUHI7M6940PwrZqEpmQp0SXSF4KkEJwTgDPDPLtrCrcwpaFHeyhSlA5472cg92tXzGPk2aG4YSVLjuJJAUgEjygSB26cRQm4FW5uRlq3llB8pOhAz20C1tqSpEh5yQggJCXAkgJBzjhrwHGpmoTTCENt5CG1lSU8hkHT1a1NSMm4HM5d2mmi8ttfQ7qlIWMEL3QSce4EiumLMZkrKWiT5CV/EkY9eUmuddoacbW0t10slKkob0Ab3gQcadhPHNdDEJqPIdebyFOhIUOWmdfzqrm9SS5NdO500UUVkawpVpqpVqMDJF80Z9mnwqaoYvmjPs0+FTVQFYrNFAFYrNFAYorNFAYorNFAYorNFAYorNFAFYrNFAYorNFAYoxWaKAxRWaKAxRWaKAKKKKAKVaaqVajAyRfNGfZp8KmpaEl9IAD7gA0ACzpR1qT6Q785oBlopa61J9Id+c0dak+kO/OaoGWilrrUn0h35zR1qT6Q785oBlopa61J9Id+c0dak+kO/OaAZaKWutSfSHfnNHWpPpDvzmgGWilrrUn0h35zR1qT6Q785oBlopa61J9Id+c0dak+kO/OaAZaKWutSfSHfnNHWpPpDvzmgGWilrrUn0h35zR1qT6Q785oBlopa61J9Id+c0dak+kO/OaAZaKWutSfSHfnNHWpPpDvzmgGWilrrUn0h35zR1qT6Q785oBlopa61J9Id+c0dak+kO/OaAZaVal61J9Id+c1FUKf/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8087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41967" y="1537446"/>
            <a:ext cx="8229600" cy="1143200"/>
          </a:xfrm>
          <a:prstGeom prst="rect">
            <a:avLst/>
          </a:prstGeom>
        </p:spPr>
        <p:txBody>
          <a:bodyPr lIns="91425" tIns="91425" rIns="91425" bIns="91425" anchor="b" anchorCtr="0">
            <a:noAutofit/>
          </a:bodyPr>
          <a:lstStyle/>
          <a:p>
            <a:pPr marL="457200" lvl="0" indent="-495300" algn="ctr" rtl="0">
              <a:spcBef>
                <a:spcPts val="0"/>
              </a:spcBef>
              <a:buClr>
                <a:schemeClr val="lt1"/>
              </a:buClr>
              <a:buSzPct val="100000"/>
              <a:buFont typeface="Arial"/>
              <a:buAutoNum type="arabicPeriod" startAt="5"/>
            </a:pPr>
            <a:r>
              <a:rPr lang="en" sz="4200" dirty="0" smtClean="0"/>
              <a:t>Shifting the focus outward</a:t>
            </a:r>
            <a:endParaRPr lang="en" sz="4200" dirty="0"/>
          </a:p>
        </p:txBody>
      </p:sp>
      <p:pic>
        <p:nvPicPr>
          <p:cNvPr id="5" name="Picture 4" descr="http://inspirecreategive.com/blog/wp-content/uploads/2009/04/blog-image-giving1.jpg"/>
          <p:cNvPicPr>
            <a:picLocks noChangeAspect="1" noChangeArrowheads="1"/>
          </p:cNvPicPr>
          <p:nvPr/>
        </p:nvPicPr>
        <p:blipFill>
          <a:blip r:embed="rId3" cstate="print"/>
          <a:srcRect/>
          <a:stretch>
            <a:fillRect/>
          </a:stretch>
        </p:blipFill>
        <p:spPr bwMode="auto">
          <a:xfrm>
            <a:off x="2590801" y="3281676"/>
            <a:ext cx="3983857" cy="3567089"/>
          </a:xfrm>
          <a:prstGeom prst="rect">
            <a:avLst/>
          </a:prstGeom>
          <a:noFill/>
        </p:spPr>
      </p:pic>
      <p:sp>
        <p:nvSpPr>
          <p:cNvPr id="4" name="Title 1"/>
          <p:cNvSpPr txBox="1">
            <a:spLocks/>
          </p:cNvSpPr>
          <p:nvPr/>
        </p:nvSpPr>
        <p:spPr>
          <a:xfrm>
            <a:off x="475130" y="322729"/>
            <a:ext cx="8153400" cy="990600"/>
          </a:xfrm>
          <a:prstGeom prst="rect">
            <a:avLst/>
          </a:prstGeom>
        </p:spPr>
        <p:txBody>
          <a:bodyPr vert="horz" lIns="91425" tIns="91425" rIns="91425" bIns="91425" anchor="b" anchorCtr="0">
            <a:normAutofit/>
          </a:bodyPr>
          <a:lstStyle>
            <a:lvl1pPr algn="l" rtl="0" eaLnBrk="1" latinLnBrk="0" hangingPunct="1">
              <a:spcBef>
                <a:spcPts val="0"/>
              </a:spcBef>
              <a:buNone/>
              <a:defRPr kumimoji="0" sz="4400" kern="1200">
                <a:solidFill>
                  <a:schemeClr val="tx2"/>
                </a:solidFill>
                <a:latin typeface="+mj-lt"/>
                <a:ea typeface="+mj-ea"/>
                <a:cs typeface="+mj-cs"/>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r>
              <a:rPr lang="en" dirty="0"/>
              <a:t>Invest in Others</a:t>
            </a:r>
            <a:endParaRPr lang="en-US" dirty="0"/>
          </a:p>
        </p:txBody>
      </p:sp>
    </p:spTree>
    <p:extLst>
      <p:ext uri="{BB962C8B-B14F-4D97-AF65-F5344CB8AC3E}">
        <p14:creationId xmlns:p14="http://schemas.microsoft.com/office/powerpoint/2010/main" val="716322039"/>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11626" y="185058"/>
            <a:ext cx="7010400" cy="1527175"/>
          </a:xfrm>
        </p:spPr>
        <p:txBody>
          <a:bodyPr/>
          <a:lstStyle/>
          <a:p>
            <a:r>
              <a:rPr lang="en-US" dirty="0" smtClean="0">
                <a:latin typeface="Tw Cen MT" pitchFamily="34" charset="0"/>
              </a:rPr>
              <a:t>One Vancouver morning…</a:t>
            </a:r>
          </a:p>
        </p:txBody>
      </p:sp>
      <p:sp>
        <p:nvSpPr>
          <p:cNvPr id="87043" name="Rectangle 3"/>
          <p:cNvSpPr>
            <a:spLocks noGrp="1" noChangeArrowheads="1"/>
          </p:cNvSpPr>
          <p:nvPr>
            <p:ph type="body" sz="half" idx="1"/>
          </p:nvPr>
        </p:nvSpPr>
        <p:spPr>
          <a:xfrm>
            <a:off x="500748" y="1905000"/>
            <a:ext cx="7924800" cy="4114800"/>
          </a:xfrm>
        </p:spPr>
        <p:txBody>
          <a:bodyPr>
            <a:normAutofit/>
          </a:bodyPr>
          <a:lstStyle/>
          <a:p>
            <a:pPr marL="365760" lvl="1" indent="0">
              <a:buNone/>
            </a:pPr>
            <a:endParaRPr lang="en-US" sz="2200" dirty="0" smtClean="0">
              <a:solidFill>
                <a:srgbClr val="B2B2B2"/>
              </a:solidFill>
            </a:endParaRPr>
          </a:p>
          <a:p>
            <a:pPr marL="365760" lvl="1" indent="0">
              <a:buNone/>
            </a:pPr>
            <a:r>
              <a:rPr lang="en-US" sz="2200" dirty="0">
                <a:solidFill>
                  <a:srgbClr val="B2B2B2"/>
                </a:solidFill>
              </a:rPr>
              <a:t> </a:t>
            </a:r>
            <a:r>
              <a:rPr lang="en-US" sz="2200" dirty="0" smtClean="0">
                <a:solidFill>
                  <a:srgbClr val="B2B2B2"/>
                </a:solidFill>
              </a:rPr>
              <a:t>               </a:t>
            </a:r>
            <a:r>
              <a:rPr lang="en-US" sz="3000" dirty="0">
                <a:solidFill>
                  <a:srgbClr val="B2B2B2"/>
                </a:solidFill>
              </a:rPr>
              <a:t>Personal</a:t>
            </a:r>
            <a:r>
              <a:rPr lang="en-US" sz="2200" dirty="0">
                <a:solidFill>
                  <a:srgbClr val="B2B2B2"/>
                </a:solidFill>
              </a:rPr>
              <a:t>	</a:t>
            </a:r>
            <a:r>
              <a:rPr lang="en-US" sz="2200" dirty="0" smtClean="0">
                <a:solidFill>
                  <a:srgbClr val="B2B2B2"/>
                </a:solidFill>
              </a:rPr>
              <a:t>            		         </a:t>
            </a:r>
            <a:r>
              <a:rPr lang="en-US" sz="3000" dirty="0" smtClean="0">
                <a:solidFill>
                  <a:srgbClr val="B2B2B2"/>
                </a:solidFill>
              </a:rPr>
              <a:t>Prosocial </a:t>
            </a:r>
            <a:endParaRPr lang="en-US" sz="3000" dirty="0"/>
          </a:p>
          <a:p>
            <a:pPr marL="365760" lvl="1" indent="0">
              <a:buNone/>
            </a:pPr>
            <a:r>
              <a:rPr lang="en-US" sz="2200" dirty="0"/>
              <a:t>  </a:t>
            </a:r>
            <a:r>
              <a:rPr lang="en-US" sz="2200" dirty="0" smtClean="0"/>
              <a:t>             bill</a:t>
            </a:r>
            <a:r>
              <a:rPr lang="en-US" sz="2200" dirty="0"/>
              <a:t>, </a:t>
            </a:r>
            <a:r>
              <a:rPr lang="en-US" sz="2200" dirty="0" smtClean="0"/>
              <a:t>expense,	</a:t>
            </a:r>
            <a:r>
              <a:rPr lang="en-US" sz="2200" dirty="0"/>
              <a:t> </a:t>
            </a:r>
            <a:r>
              <a:rPr lang="en-US" sz="2200" dirty="0" smtClean="0"/>
              <a:t>                charitable donation,</a:t>
            </a:r>
          </a:p>
          <a:p>
            <a:pPr marL="365760" lvl="1" indent="0">
              <a:buNone/>
            </a:pPr>
            <a:r>
              <a:rPr lang="en-US" sz="2200" dirty="0"/>
              <a:t> </a:t>
            </a:r>
            <a:r>
              <a:rPr lang="en-US" sz="2200" dirty="0" smtClean="0"/>
              <a:t>               gift </a:t>
            </a:r>
            <a:r>
              <a:rPr lang="en-US" sz="2200" dirty="0"/>
              <a:t>for </a:t>
            </a:r>
            <a:r>
              <a:rPr lang="en-US" sz="2200" dirty="0" smtClean="0"/>
              <a:t>self	</a:t>
            </a:r>
            <a:r>
              <a:rPr lang="en-US" sz="2200" dirty="0"/>
              <a:t> </a:t>
            </a:r>
            <a:r>
              <a:rPr lang="en-US" sz="2200" dirty="0" smtClean="0"/>
              <a:t>                                    gift for others</a:t>
            </a:r>
            <a:endParaRPr lang="en-US" sz="2200" dirty="0"/>
          </a:p>
        </p:txBody>
      </p:sp>
      <p:pic>
        <p:nvPicPr>
          <p:cNvPr id="4" name="Content Placeholder 3" descr="5dollarscan.jpg"/>
          <p:cNvPicPr>
            <a:picLocks noGrp="1" noChangeAspect="1"/>
          </p:cNvPicPr>
          <p:nvPr>
            <p:ph sz="quarter" idx="2"/>
          </p:nvPr>
        </p:nvPicPr>
        <p:blipFill>
          <a:blip r:embed="rId2" cstate="print"/>
          <a:srcRect/>
          <a:stretch>
            <a:fillRect/>
          </a:stretch>
        </p:blipFill>
        <p:spPr>
          <a:xfrm>
            <a:off x="1480464" y="4499388"/>
            <a:ext cx="2438400" cy="1157899"/>
          </a:xfrm>
          <a:noFill/>
          <a:ln/>
        </p:spPr>
      </p:pic>
      <p:pic>
        <p:nvPicPr>
          <p:cNvPr id="5" name="Content Placeholder 4" descr="20dollarbillcan.gif"/>
          <p:cNvPicPr>
            <a:picLocks noGrp="1" noChangeAspect="1"/>
          </p:cNvPicPr>
          <p:nvPr>
            <p:ph sz="quarter" idx="3"/>
          </p:nvPr>
        </p:nvPicPr>
        <p:blipFill>
          <a:blip r:embed="rId3" cstate="print"/>
          <a:srcRect/>
          <a:stretch>
            <a:fillRect/>
          </a:stretch>
        </p:blipFill>
        <p:spPr>
          <a:xfrm>
            <a:off x="5312232" y="4466730"/>
            <a:ext cx="2393156" cy="1255488"/>
          </a:xfrm>
          <a:noFill/>
          <a:ln/>
        </p:spPr>
      </p:pic>
      <p:sp>
        <p:nvSpPr>
          <p:cNvPr id="6" name="TextBox 5"/>
          <p:cNvSpPr txBox="1"/>
          <p:nvPr/>
        </p:nvSpPr>
        <p:spPr>
          <a:xfrm>
            <a:off x="0" y="6488668"/>
            <a:ext cx="9144000" cy="369332"/>
          </a:xfrm>
          <a:prstGeom prst="rect">
            <a:avLst/>
          </a:prstGeom>
          <a:noFill/>
        </p:spPr>
        <p:txBody>
          <a:bodyPr wrap="square" rtlCol="0">
            <a:spAutoFit/>
          </a:bodyPr>
          <a:lstStyle/>
          <a:p>
            <a:pPr algn="ctr"/>
            <a:endParaRPr lang="en-US" i="1" dirty="0"/>
          </a:p>
        </p:txBody>
      </p:sp>
      <p:cxnSp>
        <p:nvCxnSpPr>
          <p:cNvPr id="11" name="Straight Connector 10"/>
          <p:cNvCxnSpPr/>
          <p:nvPr/>
        </p:nvCxnSpPr>
        <p:spPr>
          <a:xfrm>
            <a:off x="1397004" y="4038600"/>
            <a:ext cx="6324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90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sz="half" idx="1"/>
          </p:nvPr>
        </p:nvSpPr>
        <p:spPr>
          <a:xfrm>
            <a:off x="762000" y="1774374"/>
            <a:ext cx="8382000" cy="4953000"/>
          </a:xfrm>
        </p:spPr>
        <p:txBody>
          <a:bodyPr/>
          <a:lstStyle/>
          <a:p>
            <a:pPr marL="228600" lvl="2" eaLnBrk="1" hangingPunct="1">
              <a:buFont typeface="Wingdings 2" pitchFamily="18" charset="2"/>
              <a:buNone/>
            </a:pPr>
            <a:r>
              <a:rPr lang="en-US" sz="3200" dirty="0" smtClean="0">
                <a:solidFill>
                  <a:schemeClr val="bg1">
                    <a:lumMod val="50000"/>
                  </a:schemeClr>
                </a:solidFill>
              </a:rPr>
              <a:t>Personal</a:t>
            </a:r>
          </a:p>
          <a:p>
            <a:pPr marL="228600" lvl="2" eaLnBrk="1" hangingPunct="1">
              <a:buFont typeface="Wingdings 2" pitchFamily="18" charset="2"/>
              <a:buNone/>
            </a:pPr>
            <a:endParaRPr lang="en-US" sz="3200" dirty="0" smtClean="0"/>
          </a:p>
          <a:p>
            <a:pPr marL="228600" lvl="2" eaLnBrk="1" hangingPunct="1">
              <a:buFont typeface="Wingdings 2" pitchFamily="18" charset="2"/>
              <a:buNone/>
            </a:pPr>
            <a:endParaRPr lang="en-US" sz="3200" dirty="0" smtClean="0"/>
          </a:p>
          <a:p>
            <a:pPr marL="228600" lvl="2" eaLnBrk="1" hangingPunct="1">
              <a:buFont typeface="Wingdings 2" pitchFamily="18" charset="2"/>
              <a:buNone/>
            </a:pPr>
            <a:endParaRPr lang="en-US" sz="3200" dirty="0" smtClean="0">
              <a:solidFill>
                <a:schemeClr val="tx2"/>
              </a:solidFill>
            </a:endParaRPr>
          </a:p>
          <a:p>
            <a:pPr marL="228600" lvl="2" eaLnBrk="1" hangingPunct="1">
              <a:buFont typeface="Wingdings 2" pitchFamily="18" charset="2"/>
              <a:buNone/>
            </a:pPr>
            <a:endParaRPr lang="en-US" sz="3200" dirty="0" smtClean="0">
              <a:solidFill>
                <a:schemeClr val="bg1">
                  <a:lumMod val="50000"/>
                </a:schemeClr>
              </a:solidFill>
            </a:endParaRPr>
          </a:p>
          <a:p>
            <a:pPr marL="228600" lvl="2" eaLnBrk="1" hangingPunct="1">
              <a:buFont typeface="Wingdings 2" pitchFamily="18" charset="2"/>
              <a:buNone/>
            </a:pPr>
            <a:r>
              <a:rPr lang="en-US" sz="3200" dirty="0" smtClean="0">
                <a:solidFill>
                  <a:schemeClr val="bg1">
                    <a:lumMod val="50000"/>
                  </a:schemeClr>
                </a:solidFill>
              </a:rPr>
              <a:t>Prosocial</a:t>
            </a:r>
          </a:p>
        </p:txBody>
      </p:sp>
      <p:pic>
        <p:nvPicPr>
          <p:cNvPr id="8" name="Picture 7" descr="earings.jpg"/>
          <p:cNvPicPr>
            <a:picLocks noChangeAspect="1"/>
          </p:cNvPicPr>
          <p:nvPr/>
        </p:nvPicPr>
        <p:blipFill>
          <a:blip r:embed="rId3" cstate="print"/>
          <a:srcRect/>
          <a:stretch>
            <a:fillRect/>
          </a:stretch>
        </p:blipFill>
        <p:spPr bwMode="auto">
          <a:xfrm>
            <a:off x="1143000" y="2325918"/>
            <a:ext cx="1371600" cy="1485900"/>
          </a:xfrm>
          <a:prstGeom prst="rect">
            <a:avLst/>
          </a:prstGeom>
          <a:noFill/>
          <a:ln w="9525">
            <a:noFill/>
            <a:miter lim="800000"/>
            <a:headEnd/>
            <a:tailEnd/>
          </a:ln>
        </p:spPr>
      </p:pic>
      <p:pic>
        <p:nvPicPr>
          <p:cNvPr id="9" name="Picture 8" descr="eyeshadow.jpg"/>
          <p:cNvPicPr>
            <a:picLocks noChangeAspect="1"/>
          </p:cNvPicPr>
          <p:nvPr/>
        </p:nvPicPr>
        <p:blipFill>
          <a:blip r:embed="rId4" cstate="print"/>
          <a:srcRect/>
          <a:stretch>
            <a:fillRect/>
          </a:stretch>
        </p:blipFill>
        <p:spPr bwMode="auto">
          <a:xfrm>
            <a:off x="3200400" y="2173518"/>
            <a:ext cx="2514600" cy="1660525"/>
          </a:xfrm>
          <a:prstGeom prst="rect">
            <a:avLst/>
          </a:prstGeom>
          <a:noFill/>
          <a:ln w="9525">
            <a:noFill/>
            <a:miter lim="800000"/>
            <a:headEnd/>
            <a:tailEnd/>
          </a:ln>
        </p:spPr>
      </p:pic>
      <p:pic>
        <p:nvPicPr>
          <p:cNvPr id="11" name="Picture 10" descr="toy.jpg"/>
          <p:cNvPicPr>
            <a:picLocks noChangeAspect="1"/>
          </p:cNvPicPr>
          <p:nvPr/>
        </p:nvPicPr>
        <p:blipFill>
          <a:blip r:embed="rId5" cstate="print"/>
          <a:srcRect/>
          <a:stretch>
            <a:fillRect/>
          </a:stretch>
        </p:blipFill>
        <p:spPr bwMode="auto">
          <a:xfrm>
            <a:off x="1219200" y="5283192"/>
            <a:ext cx="1308100" cy="1235075"/>
          </a:xfrm>
          <a:prstGeom prst="rect">
            <a:avLst/>
          </a:prstGeom>
          <a:noFill/>
          <a:ln w="9525">
            <a:noFill/>
            <a:miter lim="800000"/>
            <a:headEnd/>
            <a:tailEnd/>
          </a:ln>
        </p:spPr>
      </p:pic>
      <p:pic>
        <p:nvPicPr>
          <p:cNvPr id="12" name="Picture 11" descr="donating to charity.jpg"/>
          <p:cNvPicPr>
            <a:picLocks noChangeAspect="1"/>
          </p:cNvPicPr>
          <p:nvPr/>
        </p:nvPicPr>
        <p:blipFill>
          <a:blip r:embed="rId6" cstate="print"/>
          <a:srcRect/>
          <a:stretch>
            <a:fillRect/>
          </a:stretch>
        </p:blipFill>
        <p:spPr bwMode="auto">
          <a:xfrm>
            <a:off x="3581400" y="4902192"/>
            <a:ext cx="1663700" cy="1670050"/>
          </a:xfrm>
          <a:prstGeom prst="rect">
            <a:avLst/>
          </a:prstGeom>
          <a:noFill/>
          <a:ln w="9525">
            <a:noFill/>
            <a:miter lim="800000"/>
            <a:headEnd/>
            <a:tailEnd/>
          </a:ln>
        </p:spPr>
      </p:pic>
      <p:sp>
        <p:nvSpPr>
          <p:cNvPr id="16393" name="Title 1"/>
          <p:cNvSpPr>
            <a:spLocks noGrp="1"/>
          </p:cNvSpPr>
          <p:nvPr>
            <p:ph type="title"/>
          </p:nvPr>
        </p:nvSpPr>
        <p:spPr>
          <a:xfrm>
            <a:off x="516170" y="373740"/>
            <a:ext cx="7696200" cy="1143000"/>
          </a:xfrm>
        </p:spPr>
        <p:txBody>
          <a:bodyPr>
            <a:normAutofit/>
          </a:bodyPr>
          <a:lstStyle/>
          <a:p>
            <a:r>
              <a:rPr lang="en-US" dirty="0" smtClean="0">
                <a:latin typeface="Tw Cen MT" pitchFamily="34" charset="0"/>
              </a:rPr>
              <a:t>What they bought</a:t>
            </a:r>
          </a:p>
        </p:txBody>
      </p:sp>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1" y="2103984"/>
            <a:ext cx="1447800" cy="17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1" y="4859417"/>
            <a:ext cx="1447800" cy="17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940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marL="0" indent="0">
              <a:buNone/>
            </a:pPr>
            <a:endParaRPr lang="en-US" sz="2800" dirty="0" smtClean="0">
              <a:latin typeface="Cambria" pitchFamily="18" charset="0"/>
            </a:endParaRPr>
          </a:p>
          <a:p>
            <a:pPr marL="0" indent="0">
              <a:buNone/>
            </a:pPr>
            <a:r>
              <a:rPr lang="en-US" sz="2800" dirty="0" smtClean="0">
                <a:latin typeface="Cambria" pitchFamily="18" charset="0"/>
              </a:rPr>
              <a:t>How corporate philanthropy usually works</a:t>
            </a:r>
            <a:endParaRPr lang="en-US" sz="2800" dirty="0">
              <a:latin typeface="Cambria" pitchFamily="18" charset="0"/>
            </a:endParaRPr>
          </a:p>
        </p:txBody>
      </p:sp>
      <p:grpSp>
        <p:nvGrpSpPr>
          <p:cNvPr id="4" name="Group 3"/>
          <p:cNvGrpSpPr/>
          <p:nvPr/>
        </p:nvGrpSpPr>
        <p:grpSpPr>
          <a:xfrm>
            <a:off x="855006" y="3071252"/>
            <a:ext cx="3204174" cy="1922504"/>
            <a:chOff x="1502" y="701615"/>
            <a:chExt cx="3204174" cy="1922504"/>
          </a:xfrm>
        </p:grpSpPr>
        <p:sp>
          <p:nvSpPr>
            <p:cNvPr id="11" name="Rounded Rectangle 10"/>
            <p:cNvSpPr/>
            <p:nvPr/>
          </p:nvSpPr>
          <p:spPr>
            <a:xfrm>
              <a:off x="1502" y="701615"/>
              <a:ext cx="3204174" cy="1922504"/>
            </a:xfrm>
            <a:prstGeom prst="roundRect">
              <a:avLst>
                <a:gd name="adj" fmla="val 10000"/>
              </a:avLst>
            </a:prstGeom>
          </p:spPr>
          <p:style>
            <a:lnRef idx="1">
              <a:schemeClr val="accent3"/>
            </a:lnRef>
            <a:fillRef idx="2">
              <a:schemeClr val="accent3"/>
            </a:fillRef>
            <a:effectRef idx="1">
              <a:schemeClr val="accent3"/>
            </a:effectRef>
            <a:fontRef idx="minor">
              <a:schemeClr val="dk1"/>
            </a:fontRef>
          </p:style>
        </p:sp>
        <p:sp>
          <p:nvSpPr>
            <p:cNvPr id="12" name="Rounded Rectangle 4"/>
            <p:cNvSpPr/>
            <p:nvPr/>
          </p:nvSpPr>
          <p:spPr>
            <a:xfrm>
              <a:off x="57810" y="757923"/>
              <a:ext cx="3091558" cy="180988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latin typeface="Cambria" pitchFamily="18" charset="0"/>
                </a:rPr>
                <a:t>Company A wants to donate $100,000</a:t>
              </a:r>
              <a:endParaRPr lang="en-US" sz="3000" kern="1200" dirty="0">
                <a:latin typeface="Cambria" pitchFamily="18" charset="0"/>
              </a:endParaRPr>
            </a:p>
          </p:txBody>
        </p:sp>
      </p:grpSp>
      <p:grpSp>
        <p:nvGrpSpPr>
          <p:cNvPr id="5" name="Group 4"/>
          <p:cNvGrpSpPr/>
          <p:nvPr/>
        </p:nvGrpSpPr>
        <p:grpSpPr>
          <a:xfrm>
            <a:off x="4229687" y="3637070"/>
            <a:ext cx="979107" cy="790868"/>
            <a:chOff x="3376183" y="1267433"/>
            <a:chExt cx="979107" cy="790868"/>
          </a:xfrm>
        </p:grpSpPr>
        <p:sp>
          <p:nvSpPr>
            <p:cNvPr id="9" name="Right Arrow 8"/>
            <p:cNvSpPr/>
            <p:nvPr/>
          </p:nvSpPr>
          <p:spPr>
            <a:xfrm>
              <a:off x="3376183" y="1267433"/>
              <a:ext cx="979107" cy="790868"/>
            </a:xfrm>
            <a:prstGeom prst="rightArrow">
              <a:avLst>
                <a:gd name="adj1" fmla="val 60000"/>
                <a:gd name="adj2" fmla="val 50000"/>
              </a:avLst>
            </a:prstGeom>
          </p:spPr>
          <p:style>
            <a:lnRef idx="1">
              <a:schemeClr val="accent1"/>
            </a:lnRef>
            <a:fillRef idx="3">
              <a:schemeClr val="accent1"/>
            </a:fillRef>
            <a:effectRef idx="2">
              <a:schemeClr val="accent1"/>
            </a:effectRef>
            <a:fontRef idx="minor">
              <a:schemeClr val="lt1"/>
            </a:fontRef>
          </p:style>
        </p:sp>
        <p:sp>
          <p:nvSpPr>
            <p:cNvPr id="10" name="Right Arrow 6"/>
            <p:cNvSpPr/>
            <p:nvPr/>
          </p:nvSpPr>
          <p:spPr>
            <a:xfrm>
              <a:off x="3376183" y="1425607"/>
              <a:ext cx="741847" cy="4745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p:txBody>
        </p:sp>
      </p:grpSp>
      <p:grpSp>
        <p:nvGrpSpPr>
          <p:cNvPr id="6" name="Group 5"/>
          <p:cNvGrpSpPr/>
          <p:nvPr/>
        </p:nvGrpSpPr>
        <p:grpSpPr>
          <a:xfrm>
            <a:off x="5340851" y="3071252"/>
            <a:ext cx="3204174" cy="1922504"/>
            <a:chOff x="4487347" y="701615"/>
            <a:chExt cx="3204174" cy="1922504"/>
          </a:xfrm>
        </p:grpSpPr>
        <p:sp>
          <p:nvSpPr>
            <p:cNvPr id="7" name="Rounded Rectangle 6"/>
            <p:cNvSpPr/>
            <p:nvPr/>
          </p:nvSpPr>
          <p:spPr>
            <a:xfrm>
              <a:off x="4487347" y="701615"/>
              <a:ext cx="3204174" cy="1922504"/>
            </a:xfrm>
            <a:prstGeom prst="roundRect">
              <a:avLst>
                <a:gd name="adj" fmla="val 10000"/>
              </a:avLst>
            </a:prstGeom>
          </p:spPr>
          <p:style>
            <a:lnRef idx="1">
              <a:schemeClr val="accent3"/>
            </a:lnRef>
            <a:fillRef idx="2">
              <a:schemeClr val="accent3"/>
            </a:fillRef>
            <a:effectRef idx="1">
              <a:schemeClr val="accent3"/>
            </a:effectRef>
            <a:fontRef idx="minor">
              <a:schemeClr val="dk1"/>
            </a:fontRef>
          </p:style>
        </p:sp>
        <p:sp>
          <p:nvSpPr>
            <p:cNvPr id="8" name="Rounded Rectangle 8"/>
            <p:cNvSpPr/>
            <p:nvPr/>
          </p:nvSpPr>
          <p:spPr>
            <a:xfrm>
              <a:off x="4543655" y="757923"/>
              <a:ext cx="3091558" cy="180988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Cambria" pitchFamily="18" charset="0"/>
                </a:rPr>
                <a:t>Charity X</a:t>
              </a:r>
              <a:endParaRPr lang="en-US" sz="3600" kern="1200" dirty="0">
                <a:latin typeface="Cambria" pitchFamily="18" charset="0"/>
              </a:endParaRPr>
            </a:p>
          </p:txBody>
        </p:sp>
      </p:grpSp>
    </p:spTree>
    <p:extLst>
      <p:ext uri="{BB962C8B-B14F-4D97-AF65-F5344CB8AC3E}">
        <p14:creationId xmlns:p14="http://schemas.microsoft.com/office/powerpoint/2010/main" val="3071791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1552464298"/>
              </p:ext>
            </p:extLst>
          </p:nvPr>
        </p:nvGraphicFramePr>
        <p:xfrm>
          <a:off x="304800" y="2788920"/>
          <a:ext cx="85344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795" name="TextBox 4"/>
          <p:cNvSpPr txBox="1">
            <a:spLocks noChangeArrowheads="1"/>
          </p:cNvSpPr>
          <p:nvPr/>
        </p:nvSpPr>
        <p:spPr bwMode="auto">
          <a:xfrm>
            <a:off x="365760" y="1752600"/>
            <a:ext cx="83018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CA" sz="2800" dirty="0" smtClean="0">
                <a:latin typeface="Cambria" pitchFamily="18" charset="0"/>
              </a:rPr>
              <a:t>Allow </a:t>
            </a:r>
            <a:r>
              <a:rPr lang="en-CA" sz="2800" b="1" dirty="0" smtClean="0">
                <a:latin typeface="Cambria" pitchFamily="18" charset="0"/>
              </a:rPr>
              <a:t>employees </a:t>
            </a:r>
            <a:r>
              <a:rPr lang="en-CA" sz="2800" dirty="0" smtClean="0">
                <a:latin typeface="Cambria" pitchFamily="18" charset="0"/>
              </a:rPr>
              <a:t>to </a:t>
            </a:r>
            <a:r>
              <a:rPr lang="en-CA" sz="2800" dirty="0">
                <a:latin typeface="Cambria" pitchFamily="18" charset="0"/>
              </a:rPr>
              <a:t>donate on the company’s behalf </a:t>
            </a:r>
          </a:p>
        </p:txBody>
      </p:sp>
    </p:spTree>
    <p:extLst>
      <p:ext uri="{BB962C8B-B14F-4D97-AF65-F5344CB8AC3E}">
        <p14:creationId xmlns:p14="http://schemas.microsoft.com/office/powerpoint/2010/main" val="1871904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rackenridgeplaza.com.au/wp-content/uploads/2011/09/NAB_Logo.gi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059573" y="2204233"/>
            <a:ext cx="5009651" cy="2794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easyweddings-wordpress.s3.amazonaws.com/wp-content/uploads/sites/11/2014/04/charity-logo-karma-currency.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7618" y="2204233"/>
            <a:ext cx="2824618" cy="2866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102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703556607"/>
              </p:ext>
            </p:extLst>
          </p:nvPr>
        </p:nvGraphicFramePr>
        <p:xfrm>
          <a:off x="304800" y="2788920"/>
          <a:ext cx="85344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795" name="TextBox 4"/>
          <p:cNvSpPr txBox="1">
            <a:spLocks noChangeArrowheads="1"/>
          </p:cNvSpPr>
          <p:nvPr/>
        </p:nvSpPr>
        <p:spPr bwMode="auto">
          <a:xfrm>
            <a:off x="365760" y="1752600"/>
            <a:ext cx="83613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CA" sz="2800" dirty="0" smtClean="0">
                <a:latin typeface="Cambria" pitchFamily="18" charset="0"/>
              </a:rPr>
              <a:t>Allow </a:t>
            </a:r>
            <a:r>
              <a:rPr lang="en-CA" sz="2800" b="1" dirty="0">
                <a:latin typeface="Cambria" pitchFamily="18" charset="0"/>
              </a:rPr>
              <a:t>customers</a:t>
            </a:r>
            <a:r>
              <a:rPr lang="en-CA" sz="2800" dirty="0">
                <a:latin typeface="Cambria" pitchFamily="18" charset="0"/>
              </a:rPr>
              <a:t> to donate on the company’s behalf </a:t>
            </a:r>
          </a:p>
        </p:txBody>
      </p:sp>
    </p:spTree>
    <p:extLst>
      <p:ext uri="{BB962C8B-B14F-4D97-AF65-F5344CB8AC3E}">
        <p14:creationId xmlns:p14="http://schemas.microsoft.com/office/powerpoint/2010/main" val="2096304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redesignrevolution.com/wp-content/uploads/2012/08/Crate-Barrel.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33487" y="2996184"/>
            <a:ext cx="6819900" cy="35909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cdn.donorschoose.net/docs/DonorsChoose-org-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95400" y="1504950"/>
            <a:ext cx="634365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494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Final Intervention</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p>
          <a:p>
            <a:pPr marL="0" indent="0">
              <a:buNone/>
            </a:pPr>
            <a:endParaRPr lang="en-US" sz="3200" dirty="0"/>
          </a:p>
          <a:p>
            <a:r>
              <a:rPr lang="en-US" sz="3200" dirty="0" smtClean="0"/>
              <a:t>Pseudo-Set Framing</a:t>
            </a:r>
          </a:p>
          <a:p>
            <a:pPr marL="0" indent="0">
              <a:buNone/>
            </a:pPr>
            <a:endParaRPr lang="en-US" sz="3200" dirty="0" smtClean="0"/>
          </a:p>
        </p:txBody>
      </p:sp>
    </p:spTree>
    <p:extLst>
      <p:ext uri="{BB962C8B-B14F-4D97-AF65-F5344CB8AC3E}">
        <p14:creationId xmlns:p14="http://schemas.microsoft.com/office/powerpoint/2010/main" val="2070627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0335" y="1730074"/>
            <a:ext cx="7543330" cy="2733056"/>
          </a:xfrm>
          <a:prstGeom prst="rect">
            <a:avLst/>
          </a:prstGeom>
          <a:noFill/>
          <a:effectLst>
            <a:outerShdw blurRad="63500" sx="102000" sy="102000" algn="ctr" rotWithShape="0">
              <a:prstClr val="black">
                <a:alpha val="40000"/>
              </a:prstClr>
            </a:outerShdw>
          </a:effectLst>
        </p:spPr>
        <p:txBody>
          <a:bodyPr wrap="square" rtlCol="0">
            <a:spAutoFit/>
          </a:bodyPr>
          <a:lstStyle/>
          <a:p>
            <a:pPr algn="ctr">
              <a:lnSpc>
                <a:spcPct val="120000"/>
              </a:lnSpc>
            </a:pPr>
            <a:r>
              <a:rPr lang="en-US" sz="3600" b="1" dirty="0" smtClean="0"/>
              <a:t>Pseudo-sets</a:t>
            </a:r>
            <a:br>
              <a:rPr lang="en-US" sz="3600" b="1" dirty="0" smtClean="0"/>
            </a:br>
            <a:r>
              <a:rPr lang="en-US" sz="3600" dirty="0" smtClean="0"/>
              <a:t>– </a:t>
            </a:r>
            <a:r>
              <a:rPr lang="en-US" sz="3600" i="1" dirty="0" smtClean="0"/>
              <a:t>arbitrary and meaningless–</a:t>
            </a:r>
            <a:r>
              <a:rPr lang="en-US" sz="3600" b="1" dirty="0" smtClean="0"/>
              <a:t>encourage people to expend more resources in pursuit of completion</a:t>
            </a:r>
            <a:endParaRPr lang="en-US" sz="3600" b="1" dirty="0"/>
          </a:p>
        </p:txBody>
      </p:sp>
    </p:spTree>
    <p:extLst>
      <p:ext uri="{BB962C8B-B14F-4D97-AF65-F5344CB8AC3E}">
        <p14:creationId xmlns:p14="http://schemas.microsoft.com/office/powerpoint/2010/main" val="2646750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612648" y="1909481"/>
            <a:ext cx="8153400" cy="4495800"/>
          </a:xfrm>
        </p:spPr>
        <p:txBody>
          <a:bodyPr>
            <a:normAutofit/>
          </a:bodyPr>
          <a:lstStyle/>
          <a:p>
            <a:pPr marL="0" indent="0">
              <a:buNone/>
            </a:pPr>
            <a:endParaRPr lang="en-US" sz="4400" dirty="0" smtClean="0"/>
          </a:p>
          <a:p>
            <a:pPr marL="0" indent="0">
              <a:buNone/>
            </a:pPr>
            <a:r>
              <a:rPr lang="en-US" sz="4400" dirty="0"/>
              <a:t>H</a:t>
            </a:r>
            <a:r>
              <a:rPr lang="en-US" sz="4400" dirty="0" smtClean="0"/>
              <a:t>ow would you spend $5 to make yourself the happiest?</a:t>
            </a:r>
            <a:endParaRPr lang="en-US" sz="4400" dirty="0"/>
          </a:p>
        </p:txBody>
      </p:sp>
    </p:spTree>
    <p:extLst>
      <p:ext uri="{BB962C8B-B14F-4D97-AF65-F5344CB8AC3E}">
        <p14:creationId xmlns:p14="http://schemas.microsoft.com/office/powerpoint/2010/main" val="31494243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seudosetgrocerycheckout.jpg"/>
          <p:cNvPicPr>
            <a:picLocks noChangeAspect="1"/>
          </p:cNvPicPr>
          <p:nvPr/>
        </p:nvPicPr>
        <p:blipFill rotWithShape="1">
          <a:blip r:embed="rId3" cstate="email">
            <a:extLst>
              <a:ext uri="{28A0092B-C50C-407E-A947-70E740481C1C}">
                <a14:useLocalDpi xmlns:a14="http://schemas.microsoft.com/office/drawing/2010/main" val="0"/>
              </a:ext>
            </a:extLst>
          </a:blip>
          <a:srcRect r="6364"/>
          <a:stretch/>
        </p:blipFill>
        <p:spPr>
          <a:xfrm>
            <a:off x="568247" y="1523310"/>
            <a:ext cx="3401657" cy="4843788"/>
          </a:xfrm>
          <a:prstGeom prst="rect">
            <a:avLst/>
          </a:prstGeom>
          <a:ln>
            <a:solidFill>
              <a:srgbClr val="000000"/>
            </a:solidFill>
          </a:ln>
        </p:spPr>
      </p:pic>
      <p:grpSp>
        <p:nvGrpSpPr>
          <p:cNvPr id="3" name="Group 2"/>
          <p:cNvGrpSpPr/>
          <p:nvPr/>
        </p:nvGrpSpPr>
        <p:grpSpPr>
          <a:xfrm>
            <a:off x="4587629" y="1520751"/>
            <a:ext cx="3893197" cy="2239346"/>
            <a:chOff x="4587629" y="1153097"/>
            <a:chExt cx="3893197" cy="2239346"/>
          </a:xfrm>
        </p:grpSpPr>
        <p:grpSp>
          <p:nvGrpSpPr>
            <p:cNvPr id="20" name="Group 19"/>
            <p:cNvGrpSpPr/>
            <p:nvPr/>
          </p:nvGrpSpPr>
          <p:grpSpPr>
            <a:xfrm>
              <a:off x="4587629" y="1153097"/>
              <a:ext cx="3893197" cy="2239346"/>
              <a:chOff x="4587629" y="1153097"/>
              <a:chExt cx="3893197" cy="2239346"/>
            </a:xfrm>
          </p:grpSpPr>
          <p:pic>
            <p:nvPicPr>
              <p:cNvPr id="10" name="Picture 9"/>
              <p:cNvPicPr>
                <a:picLocks noChangeAspect="1"/>
              </p:cNvPicPr>
              <p:nvPr/>
            </p:nvPicPr>
            <p:blipFill>
              <a:blip r:embed="rId4"/>
              <a:stretch>
                <a:fillRect/>
              </a:stretch>
            </p:blipFill>
            <p:spPr>
              <a:xfrm>
                <a:off x="4648290" y="1961337"/>
                <a:ext cx="3771875" cy="1090885"/>
              </a:xfrm>
              <a:prstGeom prst="rect">
                <a:avLst/>
              </a:prstGeom>
            </p:spPr>
          </p:pic>
          <p:pic>
            <p:nvPicPr>
              <p:cNvPr id="12" name="Picture 11"/>
              <p:cNvPicPr>
                <a:picLocks noChangeAspect="1"/>
              </p:cNvPicPr>
              <p:nvPr/>
            </p:nvPicPr>
            <p:blipFill>
              <a:blip r:embed="rId5"/>
              <a:stretch>
                <a:fillRect/>
              </a:stretch>
            </p:blipFill>
            <p:spPr>
              <a:xfrm>
                <a:off x="5824866" y="1253368"/>
                <a:ext cx="1418723" cy="625413"/>
              </a:xfrm>
              <a:prstGeom prst="rect">
                <a:avLst/>
              </a:prstGeom>
            </p:spPr>
          </p:pic>
          <p:sp>
            <p:nvSpPr>
              <p:cNvPr id="17" name="Rectangle 16"/>
              <p:cNvSpPr/>
              <p:nvPr/>
            </p:nvSpPr>
            <p:spPr>
              <a:xfrm>
                <a:off x="4587629" y="1153097"/>
                <a:ext cx="3893197" cy="2239346"/>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Rectangle 27"/>
            <p:cNvSpPr/>
            <p:nvPr/>
          </p:nvSpPr>
          <p:spPr>
            <a:xfrm>
              <a:off x="4736005" y="2483547"/>
              <a:ext cx="874631" cy="492319"/>
            </a:xfrm>
            <a:prstGeom prst="rect">
              <a:avLst/>
            </a:prstGeom>
            <a:solidFill>
              <a:srgbClr val="FFFFFF"/>
            </a:solidFill>
            <a:ln>
              <a:solidFill>
                <a:schemeClr val="bg1">
                  <a:lumMod val="8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b="1" dirty="0" smtClean="0">
                  <a:solidFill>
                    <a:srgbClr val="800080"/>
                  </a:solidFill>
                  <a:latin typeface="Calibri"/>
                  <a:cs typeface="Calibri"/>
                </a:rPr>
                <a:t>$25</a:t>
              </a:r>
              <a:endParaRPr lang="en-US" b="1" dirty="0">
                <a:solidFill>
                  <a:srgbClr val="800080"/>
                </a:solidFill>
                <a:latin typeface="Calibri"/>
                <a:cs typeface="Calibri"/>
              </a:endParaRPr>
            </a:p>
          </p:txBody>
        </p:sp>
        <p:sp>
          <p:nvSpPr>
            <p:cNvPr id="33" name="Rectangle 32"/>
            <p:cNvSpPr/>
            <p:nvPr/>
          </p:nvSpPr>
          <p:spPr>
            <a:xfrm>
              <a:off x="5652981" y="2483547"/>
              <a:ext cx="874631" cy="492319"/>
            </a:xfrm>
            <a:prstGeom prst="rect">
              <a:avLst/>
            </a:prstGeom>
            <a:solidFill>
              <a:srgbClr val="FFFFFF"/>
            </a:solidFill>
            <a:ln>
              <a:solidFill>
                <a:schemeClr val="bg1">
                  <a:lumMod val="8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b="1" dirty="0" smtClean="0">
                  <a:solidFill>
                    <a:srgbClr val="800080"/>
                  </a:solidFill>
                  <a:latin typeface="Calibri"/>
                  <a:cs typeface="Calibri"/>
                </a:rPr>
                <a:t>$50</a:t>
              </a:r>
              <a:endParaRPr lang="en-US" b="1" dirty="0">
                <a:solidFill>
                  <a:srgbClr val="800080"/>
                </a:solidFill>
                <a:latin typeface="Calibri"/>
                <a:cs typeface="Calibri"/>
              </a:endParaRPr>
            </a:p>
          </p:txBody>
        </p:sp>
        <p:sp>
          <p:nvSpPr>
            <p:cNvPr id="41" name="Rectangle 40"/>
            <p:cNvSpPr/>
            <p:nvPr/>
          </p:nvSpPr>
          <p:spPr>
            <a:xfrm>
              <a:off x="6569957" y="2483547"/>
              <a:ext cx="882376" cy="492319"/>
            </a:xfrm>
            <a:prstGeom prst="rect">
              <a:avLst/>
            </a:prstGeom>
            <a:solidFill>
              <a:srgbClr val="FFFFFF"/>
            </a:solidFill>
            <a:ln>
              <a:solidFill>
                <a:schemeClr val="bg1">
                  <a:lumMod val="8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b="1" dirty="0" smtClean="0">
                  <a:solidFill>
                    <a:srgbClr val="800080"/>
                  </a:solidFill>
                  <a:latin typeface="Calibri"/>
                  <a:cs typeface="Calibri"/>
                </a:rPr>
                <a:t>$75</a:t>
              </a:r>
              <a:endParaRPr lang="en-US" b="1" dirty="0">
                <a:solidFill>
                  <a:srgbClr val="800080"/>
                </a:solidFill>
                <a:latin typeface="Calibri"/>
                <a:cs typeface="Calibri"/>
              </a:endParaRPr>
            </a:p>
          </p:txBody>
        </p:sp>
        <p:sp>
          <p:nvSpPr>
            <p:cNvPr id="43" name="Rectangle 42"/>
            <p:cNvSpPr/>
            <p:nvPr/>
          </p:nvSpPr>
          <p:spPr>
            <a:xfrm>
              <a:off x="7494677" y="2483547"/>
              <a:ext cx="882376" cy="492319"/>
            </a:xfrm>
            <a:prstGeom prst="rect">
              <a:avLst/>
            </a:prstGeom>
            <a:solidFill>
              <a:srgbClr val="FFFFFF"/>
            </a:solidFill>
            <a:ln>
              <a:solidFill>
                <a:schemeClr val="bg1">
                  <a:lumMod val="8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b="1" dirty="0" smtClean="0">
                  <a:solidFill>
                    <a:srgbClr val="800080"/>
                  </a:solidFill>
                  <a:latin typeface="Calibri"/>
                  <a:cs typeface="Calibri"/>
                </a:rPr>
                <a:t>$100</a:t>
              </a:r>
              <a:endParaRPr lang="en-US" b="1" dirty="0">
                <a:solidFill>
                  <a:srgbClr val="800080"/>
                </a:solidFill>
                <a:latin typeface="Calibri"/>
                <a:cs typeface="Calibri"/>
              </a:endParaRPr>
            </a:p>
          </p:txBody>
        </p:sp>
      </p:grpSp>
      <p:sp>
        <p:nvSpPr>
          <p:cNvPr id="42" name="Title 1"/>
          <p:cNvSpPr>
            <a:spLocks noGrp="1"/>
          </p:cNvSpPr>
          <p:nvPr>
            <p:ph type="title"/>
          </p:nvPr>
        </p:nvSpPr>
        <p:spPr>
          <a:xfrm>
            <a:off x="457200" y="533400"/>
            <a:ext cx="8229600" cy="990600"/>
          </a:xfrm>
        </p:spPr>
        <p:txBody>
          <a:bodyPr/>
          <a:lstStyle/>
          <a:p>
            <a:r>
              <a:rPr lang="en-US" dirty="0" smtClean="0"/>
              <a:t>Charitable Donations</a:t>
            </a:r>
            <a:endParaRPr lang="en-US" dirty="0"/>
          </a:p>
        </p:txBody>
      </p:sp>
    </p:spTree>
    <p:extLst>
      <p:ext uri="{BB962C8B-B14F-4D97-AF65-F5344CB8AC3E}">
        <p14:creationId xmlns:p14="http://schemas.microsoft.com/office/powerpoint/2010/main" val="248521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587629" y="1520751"/>
            <a:ext cx="3893197" cy="2239346"/>
            <a:chOff x="4587629" y="1153097"/>
            <a:chExt cx="3893197" cy="2239346"/>
          </a:xfrm>
        </p:grpSpPr>
        <p:grpSp>
          <p:nvGrpSpPr>
            <p:cNvPr id="20" name="Group 19"/>
            <p:cNvGrpSpPr/>
            <p:nvPr/>
          </p:nvGrpSpPr>
          <p:grpSpPr>
            <a:xfrm>
              <a:off x="4587629" y="1153097"/>
              <a:ext cx="3893197" cy="2239346"/>
              <a:chOff x="4587629" y="1153097"/>
              <a:chExt cx="3893197" cy="2239346"/>
            </a:xfrm>
          </p:grpSpPr>
          <p:pic>
            <p:nvPicPr>
              <p:cNvPr id="10" name="Picture 9"/>
              <p:cNvPicPr>
                <a:picLocks noChangeAspect="1"/>
              </p:cNvPicPr>
              <p:nvPr/>
            </p:nvPicPr>
            <p:blipFill>
              <a:blip r:embed="rId3"/>
              <a:stretch>
                <a:fillRect/>
              </a:stretch>
            </p:blipFill>
            <p:spPr>
              <a:xfrm>
                <a:off x="4648290" y="1961337"/>
                <a:ext cx="3771875" cy="1090885"/>
              </a:xfrm>
              <a:prstGeom prst="rect">
                <a:avLst/>
              </a:prstGeom>
            </p:spPr>
          </p:pic>
          <p:pic>
            <p:nvPicPr>
              <p:cNvPr id="12" name="Picture 11"/>
              <p:cNvPicPr>
                <a:picLocks noChangeAspect="1"/>
              </p:cNvPicPr>
              <p:nvPr/>
            </p:nvPicPr>
            <p:blipFill>
              <a:blip r:embed="rId4"/>
              <a:stretch>
                <a:fillRect/>
              </a:stretch>
            </p:blipFill>
            <p:spPr>
              <a:xfrm>
                <a:off x="5824866" y="1253368"/>
                <a:ext cx="1418723" cy="625413"/>
              </a:xfrm>
              <a:prstGeom prst="rect">
                <a:avLst/>
              </a:prstGeom>
            </p:spPr>
          </p:pic>
          <p:sp>
            <p:nvSpPr>
              <p:cNvPr id="17" name="Rectangle 16"/>
              <p:cNvSpPr/>
              <p:nvPr/>
            </p:nvSpPr>
            <p:spPr>
              <a:xfrm>
                <a:off x="4587629" y="1153097"/>
                <a:ext cx="3893197" cy="2239346"/>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Rectangle 27"/>
            <p:cNvSpPr/>
            <p:nvPr/>
          </p:nvSpPr>
          <p:spPr>
            <a:xfrm>
              <a:off x="4736005" y="2483547"/>
              <a:ext cx="874631" cy="492319"/>
            </a:xfrm>
            <a:prstGeom prst="rect">
              <a:avLst/>
            </a:prstGeom>
            <a:solidFill>
              <a:srgbClr val="FFFFFF"/>
            </a:solidFill>
            <a:ln>
              <a:solidFill>
                <a:schemeClr val="bg1">
                  <a:lumMod val="8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b="1" dirty="0" smtClean="0">
                  <a:solidFill>
                    <a:srgbClr val="800080"/>
                  </a:solidFill>
                  <a:latin typeface="Calibri"/>
                  <a:cs typeface="Calibri"/>
                </a:rPr>
                <a:t>$25</a:t>
              </a:r>
              <a:endParaRPr lang="en-US" b="1" dirty="0">
                <a:solidFill>
                  <a:srgbClr val="800080"/>
                </a:solidFill>
                <a:latin typeface="Calibri"/>
                <a:cs typeface="Calibri"/>
              </a:endParaRPr>
            </a:p>
          </p:txBody>
        </p:sp>
        <p:sp>
          <p:nvSpPr>
            <p:cNvPr id="33" name="Rectangle 32"/>
            <p:cNvSpPr/>
            <p:nvPr/>
          </p:nvSpPr>
          <p:spPr>
            <a:xfrm>
              <a:off x="5652981" y="2483547"/>
              <a:ext cx="874631" cy="492319"/>
            </a:xfrm>
            <a:prstGeom prst="rect">
              <a:avLst/>
            </a:prstGeom>
            <a:solidFill>
              <a:srgbClr val="FFFFFF"/>
            </a:solidFill>
            <a:ln>
              <a:solidFill>
                <a:schemeClr val="bg1">
                  <a:lumMod val="8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b="1" dirty="0" smtClean="0">
                  <a:solidFill>
                    <a:srgbClr val="800080"/>
                  </a:solidFill>
                  <a:latin typeface="Calibri"/>
                  <a:cs typeface="Calibri"/>
                </a:rPr>
                <a:t>$50</a:t>
              </a:r>
              <a:endParaRPr lang="en-US" b="1" dirty="0">
                <a:solidFill>
                  <a:srgbClr val="800080"/>
                </a:solidFill>
                <a:latin typeface="Calibri"/>
                <a:cs typeface="Calibri"/>
              </a:endParaRPr>
            </a:p>
          </p:txBody>
        </p:sp>
        <p:sp>
          <p:nvSpPr>
            <p:cNvPr id="41" name="Rectangle 40"/>
            <p:cNvSpPr/>
            <p:nvPr/>
          </p:nvSpPr>
          <p:spPr>
            <a:xfrm>
              <a:off x="6569957" y="2483547"/>
              <a:ext cx="882376" cy="492319"/>
            </a:xfrm>
            <a:prstGeom prst="rect">
              <a:avLst/>
            </a:prstGeom>
            <a:solidFill>
              <a:srgbClr val="FFFFFF"/>
            </a:solidFill>
            <a:ln>
              <a:solidFill>
                <a:schemeClr val="bg1">
                  <a:lumMod val="8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b="1" dirty="0" smtClean="0">
                  <a:solidFill>
                    <a:srgbClr val="800080"/>
                  </a:solidFill>
                  <a:latin typeface="Calibri"/>
                  <a:cs typeface="Calibri"/>
                </a:rPr>
                <a:t>$75</a:t>
              </a:r>
              <a:endParaRPr lang="en-US" b="1" dirty="0">
                <a:solidFill>
                  <a:srgbClr val="800080"/>
                </a:solidFill>
                <a:latin typeface="Calibri"/>
                <a:cs typeface="Calibri"/>
              </a:endParaRPr>
            </a:p>
          </p:txBody>
        </p:sp>
        <p:sp>
          <p:nvSpPr>
            <p:cNvPr id="43" name="Rectangle 42"/>
            <p:cNvSpPr/>
            <p:nvPr/>
          </p:nvSpPr>
          <p:spPr>
            <a:xfrm>
              <a:off x="7494677" y="2483547"/>
              <a:ext cx="882376" cy="492319"/>
            </a:xfrm>
            <a:prstGeom prst="rect">
              <a:avLst/>
            </a:prstGeom>
            <a:solidFill>
              <a:srgbClr val="FFFFFF"/>
            </a:solidFill>
            <a:ln>
              <a:solidFill>
                <a:schemeClr val="bg1">
                  <a:lumMod val="8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b="1" dirty="0" smtClean="0">
                  <a:solidFill>
                    <a:srgbClr val="800080"/>
                  </a:solidFill>
                  <a:latin typeface="Calibri"/>
                  <a:cs typeface="Calibri"/>
                </a:rPr>
                <a:t>$100</a:t>
              </a:r>
              <a:endParaRPr lang="en-US" b="1" dirty="0">
                <a:solidFill>
                  <a:srgbClr val="800080"/>
                </a:solidFill>
                <a:latin typeface="Calibri"/>
                <a:cs typeface="Calibri"/>
              </a:endParaRPr>
            </a:p>
          </p:txBody>
        </p:sp>
      </p:grpSp>
      <p:grpSp>
        <p:nvGrpSpPr>
          <p:cNvPr id="4" name="Group 3"/>
          <p:cNvGrpSpPr/>
          <p:nvPr/>
        </p:nvGrpSpPr>
        <p:grpSpPr>
          <a:xfrm>
            <a:off x="4735255" y="2850439"/>
            <a:ext cx="3642548" cy="504086"/>
            <a:chOff x="4735255" y="2482785"/>
            <a:chExt cx="3642548" cy="504086"/>
          </a:xfrm>
        </p:grpSpPr>
        <p:sp>
          <p:nvSpPr>
            <p:cNvPr id="22" name="Rectangle 21"/>
            <p:cNvSpPr/>
            <p:nvPr/>
          </p:nvSpPr>
          <p:spPr>
            <a:xfrm>
              <a:off x="4735255" y="2482785"/>
              <a:ext cx="874631" cy="492319"/>
            </a:xfrm>
            <a:prstGeom prst="rect">
              <a:avLst/>
            </a:prstGeom>
            <a:solidFill>
              <a:srgbClr val="FFFFFF"/>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1200" b="1" dirty="0" smtClean="0">
                  <a:solidFill>
                    <a:srgbClr val="800080"/>
                  </a:solidFill>
                  <a:latin typeface="Calibri"/>
                  <a:cs typeface="Calibri"/>
                </a:rPr>
                <a:t>25% of</a:t>
              </a:r>
              <a:br>
                <a:rPr lang="en-US" sz="1200" b="1" dirty="0" smtClean="0">
                  <a:solidFill>
                    <a:srgbClr val="800080"/>
                  </a:solidFill>
                  <a:latin typeface="Calibri"/>
                  <a:cs typeface="Calibri"/>
                </a:rPr>
              </a:br>
              <a:r>
                <a:rPr lang="en-US" sz="1200" b="1" dirty="0" smtClean="0">
                  <a:solidFill>
                    <a:srgbClr val="800080"/>
                  </a:solidFill>
                  <a:latin typeface="Calibri"/>
                  <a:cs typeface="Calibri"/>
                </a:rPr>
                <a:t>one share</a:t>
              </a:r>
            </a:p>
            <a:p>
              <a:pPr algn="ctr">
                <a:lnSpc>
                  <a:spcPct val="80000"/>
                </a:lnSpc>
              </a:pPr>
              <a:r>
                <a:rPr lang="en-US" sz="1200" b="1" dirty="0" smtClean="0">
                  <a:solidFill>
                    <a:srgbClr val="800080"/>
                  </a:solidFill>
                  <a:latin typeface="Calibri"/>
                  <a:cs typeface="Calibri"/>
                </a:rPr>
                <a:t>($25)</a:t>
              </a:r>
              <a:endParaRPr lang="en-US" sz="1200" b="1" dirty="0">
                <a:solidFill>
                  <a:srgbClr val="800080"/>
                </a:solidFill>
                <a:latin typeface="Calibri"/>
                <a:cs typeface="Calibri"/>
              </a:endParaRPr>
            </a:p>
          </p:txBody>
        </p:sp>
        <p:sp>
          <p:nvSpPr>
            <p:cNvPr id="23" name="Rectangle 22"/>
            <p:cNvSpPr/>
            <p:nvPr/>
          </p:nvSpPr>
          <p:spPr>
            <a:xfrm>
              <a:off x="5651027" y="2482785"/>
              <a:ext cx="874631" cy="492319"/>
            </a:xfrm>
            <a:prstGeom prst="rect">
              <a:avLst/>
            </a:prstGeom>
            <a:solidFill>
              <a:srgbClr val="FFFFFF"/>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1200" b="1" dirty="0" smtClean="0">
                  <a:solidFill>
                    <a:srgbClr val="800080"/>
                  </a:solidFill>
                  <a:latin typeface="Calibri"/>
                  <a:cs typeface="Calibri"/>
                </a:rPr>
                <a:t>50% of</a:t>
              </a:r>
              <a:br>
                <a:rPr lang="en-US" sz="1200" b="1" dirty="0" smtClean="0">
                  <a:solidFill>
                    <a:srgbClr val="800080"/>
                  </a:solidFill>
                  <a:latin typeface="Calibri"/>
                  <a:cs typeface="Calibri"/>
                </a:rPr>
              </a:br>
              <a:r>
                <a:rPr lang="en-US" sz="1200" b="1" dirty="0" smtClean="0">
                  <a:solidFill>
                    <a:srgbClr val="800080"/>
                  </a:solidFill>
                  <a:latin typeface="Calibri"/>
                  <a:cs typeface="Calibri"/>
                </a:rPr>
                <a:t>one share</a:t>
              </a:r>
            </a:p>
            <a:p>
              <a:pPr algn="ctr">
                <a:lnSpc>
                  <a:spcPct val="80000"/>
                </a:lnSpc>
              </a:pPr>
              <a:r>
                <a:rPr lang="en-US" sz="1200" b="1" dirty="0" smtClean="0">
                  <a:solidFill>
                    <a:srgbClr val="800080"/>
                  </a:solidFill>
                  <a:latin typeface="Calibri"/>
                  <a:cs typeface="Calibri"/>
                </a:rPr>
                <a:t>($50)</a:t>
              </a:r>
              <a:endParaRPr lang="en-US" sz="1200" b="1" dirty="0">
                <a:solidFill>
                  <a:srgbClr val="800080"/>
                </a:solidFill>
                <a:latin typeface="Calibri"/>
                <a:cs typeface="Calibri"/>
              </a:endParaRPr>
            </a:p>
          </p:txBody>
        </p:sp>
        <p:sp>
          <p:nvSpPr>
            <p:cNvPr id="24" name="Rectangle 23"/>
            <p:cNvSpPr/>
            <p:nvPr/>
          </p:nvSpPr>
          <p:spPr>
            <a:xfrm>
              <a:off x="6573800" y="2482785"/>
              <a:ext cx="882376" cy="492319"/>
            </a:xfrm>
            <a:prstGeom prst="rect">
              <a:avLst/>
            </a:prstGeom>
            <a:solidFill>
              <a:srgbClr val="FFFFFF"/>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1200" b="1" dirty="0">
                  <a:solidFill>
                    <a:srgbClr val="800080"/>
                  </a:solidFill>
                  <a:latin typeface="Calibri"/>
                  <a:cs typeface="Calibri"/>
                </a:rPr>
                <a:t>7</a:t>
              </a:r>
              <a:r>
                <a:rPr lang="en-US" sz="1200" b="1" dirty="0" smtClean="0">
                  <a:solidFill>
                    <a:srgbClr val="800080"/>
                  </a:solidFill>
                  <a:latin typeface="Calibri"/>
                  <a:cs typeface="Calibri"/>
                </a:rPr>
                <a:t>5% of</a:t>
              </a:r>
              <a:br>
                <a:rPr lang="en-US" sz="1200" b="1" dirty="0" smtClean="0">
                  <a:solidFill>
                    <a:srgbClr val="800080"/>
                  </a:solidFill>
                  <a:latin typeface="Calibri"/>
                  <a:cs typeface="Calibri"/>
                </a:rPr>
              </a:br>
              <a:r>
                <a:rPr lang="en-US" sz="1200" b="1" dirty="0" smtClean="0">
                  <a:solidFill>
                    <a:srgbClr val="800080"/>
                  </a:solidFill>
                  <a:latin typeface="Calibri"/>
                  <a:cs typeface="Calibri"/>
                </a:rPr>
                <a:t>one share</a:t>
              </a:r>
            </a:p>
            <a:p>
              <a:pPr algn="ctr">
                <a:lnSpc>
                  <a:spcPct val="80000"/>
                </a:lnSpc>
              </a:pPr>
              <a:r>
                <a:rPr lang="en-US" sz="1200" b="1" dirty="0" smtClean="0">
                  <a:solidFill>
                    <a:srgbClr val="800080"/>
                  </a:solidFill>
                  <a:latin typeface="Calibri"/>
                  <a:cs typeface="Calibri"/>
                </a:rPr>
                <a:t>($75)</a:t>
              </a:r>
              <a:endParaRPr lang="en-US" sz="1200" b="1" dirty="0">
                <a:solidFill>
                  <a:srgbClr val="800080"/>
                </a:solidFill>
                <a:latin typeface="Calibri"/>
                <a:cs typeface="Calibri"/>
              </a:endParaRPr>
            </a:p>
          </p:txBody>
        </p:sp>
        <p:sp>
          <p:nvSpPr>
            <p:cNvPr id="44" name="Rectangle 43"/>
            <p:cNvSpPr/>
            <p:nvPr/>
          </p:nvSpPr>
          <p:spPr>
            <a:xfrm>
              <a:off x="7495427" y="2494552"/>
              <a:ext cx="882376" cy="492319"/>
            </a:xfrm>
            <a:prstGeom prst="rect">
              <a:avLst/>
            </a:prstGeom>
            <a:solidFill>
              <a:srgbClr val="FFFFFF"/>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1200" b="1" dirty="0" smtClean="0">
                  <a:solidFill>
                    <a:srgbClr val="800080"/>
                  </a:solidFill>
                  <a:latin typeface="Calibri"/>
                  <a:cs typeface="Calibri"/>
                </a:rPr>
                <a:t>One full share</a:t>
              </a:r>
              <a:br>
                <a:rPr lang="en-US" sz="1200" b="1" dirty="0" smtClean="0">
                  <a:solidFill>
                    <a:srgbClr val="800080"/>
                  </a:solidFill>
                  <a:latin typeface="Calibri"/>
                  <a:cs typeface="Calibri"/>
                </a:rPr>
              </a:br>
              <a:r>
                <a:rPr lang="en-US" sz="1200" b="1" dirty="0" smtClean="0">
                  <a:solidFill>
                    <a:srgbClr val="800080"/>
                  </a:solidFill>
                  <a:latin typeface="Calibri"/>
                  <a:cs typeface="Calibri"/>
                </a:rPr>
                <a:t>($100)</a:t>
              </a:r>
              <a:endParaRPr lang="en-US" sz="1200" b="1" dirty="0">
                <a:solidFill>
                  <a:srgbClr val="800080"/>
                </a:solidFill>
                <a:latin typeface="Calibri"/>
                <a:cs typeface="Calibri"/>
              </a:endParaRPr>
            </a:p>
          </p:txBody>
        </p:sp>
      </p:grpSp>
      <p:pic>
        <p:nvPicPr>
          <p:cNvPr id="2" name="Picture 1" descr="pseudosetgrocerycheckout.jpg"/>
          <p:cNvPicPr>
            <a:picLocks noChangeAspect="1"/>
          </p:cNvPicPr>
          <p:nvPr/>
        </p:nvPicPr>
        <p:blipFill rotWithShape="1">
          <a:blip r:embed="rId5" cstate="email">
            <a:extLst>
              <a:ext uri="{28A0092B-C50C-407E-A947-70E740481C1C}">
                <a14:useLocalDpi xmlns:a14="http://schemas.microsoft.com/office/drawing/2010/main" val="0"/>
              </a:ext>
            </a:extLst>
          </a:blip>
          <a:srcRect r="6364"/>
          <a:stretch/>
        </p:blipFill>
        <p:spPr>
          <a:xfrm>
            <a:off x="568247" y="1523310"/>
            <a:ext cx="3401657" cy="4843788"/>
          </a:xfrm>
          <a:prstGeom prst="rect">
            <a:avLst/>
          </a:prstGeom>
          <a:ln>
            <a:solidFill>
              <a:srgbClr val="000000"/>
            </a:solidFill>
          </a:ln>
        </p:spPr>
      </p:pic>
      <p:sp>
        <p:nvSpPr>
          <p:cNvPr id="26" name="Rectangle 25"/>
          <p:cNvSpPr/>
          <p:nvPr/>
        </p:nvSpPr>
        <p:spPr>
          <a:xfrm>
            <a:off x="5208765" y="3444592"/>
            <a:ext cx="2640102" cy="28126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1200" b="1" dirty="0" smtClean="0">
                <a:solidFill>
                  <a:srgbClr val="800080"/>
                </a:solidFill>
                <a:latin typeface="Calibri"/>
                <a:cs typeface="Calibri"/>
              </a:rPr>
              <a:t>$100 = One Donation Share</a:t>
            </a:r>
            <a:endParaRPr lang="en-US" sz="1200" b="1" dirty="0">
              <a:solidFill>
                <a:srgbClr val="800080"/>
              </a:solidFill>
              <a:latin typeface="Calibri"/>
              <a:cs typeface="Calibri"/>
            </a:endParaRPr>
          </a:p>
        </p:txBody>
      </p:sp>
      <p:grpSp>
        <p:nvGrpSpPr>
          <p:cNvPr id="36" name="Group 35"/>
          <p:cNvGrpSpPr/>
          <p:nvPr/>
        </p:nvGrpSpPr>
        <p:grpSpPr>
          <a:xfrm>
            <a:off x="354835" y="1189308"/>
            <a:ext cx="3828481" cy="2577002"/>
            <a:chOff x="354835" y="821654"/>
            <a:chExt cx="3828481" cy="2577002"/>
          </a:xfrm>
        </p:grpSpPr>
        <p:sp>
          <p:nvSpPr>
            <p:cNvPr id="34" name="Rectangle 33"/>
            <p:cNvSpPr/>
            <p:nvPr/>
          </p:nvSpPr>
          <p:spPr>
            <a:xfrm>
              <a:off x="354835" y="821654"/>
              <a:ext cx="3828481" cy="25770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 name="Chart 6"/>
            <p:cNvGraphicFramePr/>
            <p:nvPr>
              <p:extLst>
                <p:ext uri="{D42A27DB-BD31-4B8C-83A1-F6EECF244321}">
                  <p14:modId xmlns:p14="http://schemas.microsoft.com/office/powerpoint/2010/main" val="3950914275"/>
                </p:ext>
              </p:extLst>
            </p:nvPr>
          </p:nvGraphicFramePr>
          <p:xfrm>
            <a:off x="849736" y="1680653"/>
            <a:ext cx="2838678" cy="1718001"/>
          </p:xfrm>
          <a:graphic>
            <a:graphicData uri="http://schemas.openxmlformats.org/drawingml/2006/chart">
              <c:chart xmlns:c="http://schemas.openxmlformats.org/drawingml/2006/chart" xmlns:r="http://schemas.openxmlformats.org/officeDocument/2006/relationships" r:id="rId6"/>
            </a:graphicData>
          </a:graphic>
        </p:graphicFrame>
        <p:sp>
          <p:nvSpPr>
            <p:cNvPr id="35" name="TextBox 34"/>
            <p:cNvSpPr txBox="1"/>
            <p:nvPr/>
          </p:nvSpPr>
          <p:spPr>
            <a:xfrm>
              <a:off x="793710" y="1139110"/>
              <a:ext cx="2950731" cy="646331"/>
            </a:xfrm>
            <a:prstGeom prst="rect">
              <a:avLst/>
            </a:prstGeom>
            <a:noFill/>
          </p:spPr>
          <p:txBody>
            <a:bodyPr wrap="square" rtlCol="0">
              <a:spAutoFit/>
            </a:bodyPr>
            <a:lstStyle/>
            <a:p>
              <a:pPr algn="ctr"/>
              <a:r>
                <a:rPr lang="en-US" dirty="0" smtClean="0">
                  <a:latin typeface="Calibri"/>
                  <a:cs typeface="Calibri"/>
                </a:rPr>
                <a:t>Number of times you’ve contributed</a:t>
              </a:r>
              <a:endParaRPr lang="en-US" dirty="0">
                <a:latin typeface="Calibri"/>
                <a:cs typeface="Calibri"/>
              </a:endParaRPr>
            </a:p>
          </p:txBody>
        </p:sp>
      </p:grpSp>
      <p:sp>
        <p:nvSpPr>
          <p:cNvPr id="45" name="Title 1"/>
          <p:cNvSpPr>
            <a:spLocks noGrp="1"/>
          </p:cNvSpPr>
          <p:nvPr>
            <p:ph type="title"/>
          </p:nvPr>
        </p:nvSpPr>
        <p:spPr>
          <a:xfrm>
            <a:off x="457200" y="533400"/>
            <a:ext cx="8229600" cy="990600"/>
          </a:xfrm>
        </p:spPr>
        <p:txBody>
          <a:bodyPr/>
          <a:lstStyle/>
          <a:p>
            <a:r>
              <a:rPr lang="en-US" dirty="0" smtClean="0"/>
              <a:t>Pseudo-Set Framing</a:t>
            </a:r>
            <a:endParaRPr lang="en-US" dirty="0"/>
          </a:p>
        </p:txBody>
      </p:sp>
    </p:spTree>
    <p:extLst>
      <p:ext uri="{BB962C8B-B14F-4D97-AF65-F5344CB8AC3E}">
        <p14:creationId xmlns:p14="http://schemas.microsoft.com/office/powerpoint/2010/main" val="7541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a:spLocks noGrp="1"/>
          </p:cNvSpPr>
          <p:nvPr>
            <p:ph type="title"/>
          </p:nvPr>
        </p:nvSpPr>
        <p:spPr>
          <a:xfrm>
            <a:off x="457200" y="533400"/>
            <a:ext cx="8229600" cy="990600"/>
          </a:xfrm>
        </p:spPr>
        <p:txBody>
          <a:bodyPr/>
          <a:lstStyle/>
          <a:p>
            <a:r>
              <a:rPr lang="en-US" dirty="0" smtClean="0"/>
              <a:t>Pseudo-Sets are flexible…</a:t>
            </a:r>
            <a:endParaRPr lang="en-US" dirty="0"/>
          </a:p>
        </p:txBody>
      </p:sp>
      <p:pic>
        <p:nvPicPr>
          <p:cNvPr id="28" name="Picture 27"/>
          <p:cNvPicPr>
            <a:picLocks noChangeAspect="1"/>
          </p:cNvPicPr>
          <p:nvPr/>
        </p:nvPicPr>
        <p:blipFill>
          <a:blip r:embed="rId3"/>
          <a:stretch>
            <a:fillRect/>
          </a:stretch>
        </p:blipFill>
        <p:spPr>
          <a:xfrm>
            <a:off x="3360818" y="2723174"/>
            <a:ext cx="2476500" cy="2514600"/>
          </a:xfrm>
          <a:prstGeom prst="rect">
            <a:avLst/>
          </a:prstGeom>
        </p:spPr>
      </p:pic>
      <p:pic>
        <p:nvPicPr>
          <p:cNvPr id="29" name="Picture 28"/>
          <p:cNvPicPr>
            <a:picLocks noChangeAspect="1"/>
          </p:cNvPicPr>
          <p:nvPr/>
        </p:nvPicPr>
        <p:blipFill>
          <a:blip r:embed="rId4"/>
          <a:stretch>
            <a:fillRect/>
          </a:stretch>
        </p:blipFill>
        <p:spPr>
          <a:xfrm>
            <a:off x="3306009" y="2714485"/>
            <a:ext cx="2565400" cy="2552700"/>
          </a:xfrm>
          <a:prstGeom prst="rect">
            <a:avLst/>
          </a:prstGeom>
        </p:spPr>
      </p:pic>
      <p:pic>
        <p:nvPicPr>
          <p:cNvPr id="30" name="Picture 29"/>
          <p:cNvPicPr>
            <a:picLocks noChangeAspect="1"/>
          </p:cNvPicPr>
          <p:nvPr/>
        </p:nvPicPr>
        <p:blipFill>
          <a:blip r:embed="rId5"/>
          <a:stretch>
            <a:fillRect/>
          </a:stretch>
        </p:blipFill>
        <p:spPr>
          <a:xfrm>
            <a:off x="3386218" y="2706462"/>
            <a:ext cx="2425700" cy="2514600"/>
          </a:xfrm>
          <a:prstGeom prst="rect">
            <a:avLst/>
          </a:prstGeom>
        </p:spPr>
      </p:pic>
      <p:pic>
        <p:nvPicPr>
          <p:cNvPr id="31" name="Picture 30"/>
          <p:cNvPicPr>
            <a:picLocks noChangeAspect="1"/>
          </p:cNvPicPr>
          <p:nvPr/>
        </p:nvPicPr>
        <p:blipFill>
          <a:blip r:embed="rId6"/>
          <a:stretch>
            <a:fillRect/>
          </a:stretch>
        </p:blipFill>
        <p:spPr>
          <a:xfrm>
            <a:off x="3398918" y="2706462"/>
            <a:ext cx="2413000" cy="2514600"/>
          </a:xfrm>
          <a:prstGeom prst="rect">
            <a:avLst/>
          </a:prstGeom>
        </p:spPr>
      </p:pic>
      <p:pic>
        <p:nvPicPr>
          <p:cNvPr id="32" name="Picture 31"/>
          <p:cNvPicPr>
            <a:picLocks noChangeAspect="1"/>
          </p:cNvPicPr>
          <p:nvPr/>
        </p:nvPicPr>
        <p:blipFill>
          <a:blip r:embed="rId7"/>
          <a:stretch>
            <a:fillRect/>
          </a:stretch>
        </p:blipFill>
        <p:spPr>
          <a:xfrm>
            <a:off x="3392484" y="2731862"/>
            <a:ext cx="2438400" cy="2463800"/>
          </a:xfrm>
          <a:prstGeom prst="rect">
            <a:avLst/>
          </a:prstGeom>
        </p:spPr>
      </p:pic>
    </p:spTree>
    <p:extLst>
      <p:ext uri="{BB962C8B-B14F-4D97-AF65-F5344CB8AC3E}">
        <p14:creationId xmlns:p14="http://schemas.microsoft.com/office/powerpoint/2010/main" val="116905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BEBA8EAE-BF5A-486C-A8C5-ECC9F3942E4B}">
                <a14:imgProps xmlns:a14="http://schemas.microsoft.com/office/drawing/2010/main">
                  <a14:imgLayer r:embed="rId4">
                    <a14:imgEffect>
                      <a14:backgroundRemoval t="18519" b="82305" l="10200" r="93800"/>
                    </a14:imgEffect>
                  </a14:imgLayer>
                </a14:imgProps>
              </a:ext>
            </a:extLst>
          </a:blip>
          <a:srcRect l="7997" t="16916" r="3590" b="15395"/>
          <a:stretch/>
        </p:blipFill>
        <p:spPr>
          <a:xfrm>
            <a:off x="2985821" y="564008"/>
            <a:ext cx="3606983" cy="2684176"/>
          </a:xfrm>
          <a:prstGeom prst="rect">
            <a:avLst/>
          </a:prstGeom>
        </p:spPr>
      </p:pic>
      <p:pic>
        <p:nvPicPr>
          <p:cNvPr id="13" name="Picture 12"/>
          <p:cNvPicPr>
            <a:picLocks noChangeAspect="1"/>
          </p:cNvPicPr>
          <p:nvPr/>
        </p:nvPicPr>
        <p:blipFill rotWithShape="1">
          <a:blip r:embed="rId5">
            <a:extLst>
              <a:ext uri="{BEBA8EAE-BF5A-486C-A8C5-ECC9F3942E4B}">
                <a14:imgProps xmlns:a14="http://schemas.microsoft.com/office/drawing/2010/main">
                  <a14:imgLayer r:embed="rId6">
                    <a14:imgEffect>
                      <a14:backgroundRemoval t="9967" b="89992" l="0" r="89982"/>
                    </a14:imgEffect>
                  </a14:imgLayer>
                </a14:imgProps>
              </a:ext>
            </a:extLst>
          </a:blip>
          <a:srcRect t="19586" r="47693" b="23393"/>
          <a:stretch/>
        </p:blipFill>
        <p:spPr>
          <a:xfrm rot="10800000">
            <a:off x="2879229" y="3409476"/>
            <a:ext cx="3563194" cy="2913239"/>
          </a:xfrm>
          <a:prstGeom prst="rect">
            <a:avLst/>
          </a:prstGeom>
        </p:spPr>
      </p:pic>
    </p:spTree>
    <p:extLst>
      <p:ext uri="{BB962C8B-B14F-4D97-AF65-F5344CB8AC3E}">
        <p14:creationId xmlns:p14="http://schemas.microsoft.com/office/powerpoint/2010/main" val="28568833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434" y="1871691"/>
            <a:ext cx="8287664" cy="1153096"/>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75416" y="1955246"/>
            <a:ext cx="7993168" cy="955646"/>
          </a:xfrm>
          <a:prstGeom prst="rect">
            <a:avLst/>
          </a:prstGeom>
          <a:noFill/>
          <a:ln>
            <a:noFill/>
          </a:ln>
        </p:spPr>
        <p:txBody>
          <a:bodyPr wrap="square" rtlCol="0">
            <a:spAutoFit/>
          </a:bodyPr>
          <a:lstStyle/>
          <a:p>
            <a:pPr>
              <a:lnSpc>
                <a:spcPct val="130000"/>
              </a:lnSpc>
            </a:pPr>
            <a:r>
              <a:rPr lang="en-US" sz="2200" dirty="0" smtClean="0">
                <a:latin typeface="Calibri"/>
                <a:cs typeface="Calibri"/>
              </a:rPr>
              <a:t>“We will collect as many cards as possible. We will send roughly 200 cards to each nursing home. Each senior will receive one card.”</a:t>
            </a:r>
          </a:p>
        </p:txBody>
      </p:sp>
      <p:sp>
        <p:nvSpPr>
          <p:cNvPr id="7" name="TextBox 6"/>
          <p:cNvSpPr txBox="1"/>
          <p:nvPr/>
        </p:nvSpPr>
        <p:spPr>
          <a:xfrm>
            <a:off x="4762064" y="3091634"/>
            <a:ext cx="3859779" cy="769441"/>
          </a:xfrm>
          <a:prstGeom prst="rect">
            <a:avLst/>
          </a:prstGeom>
          <a:noFill/>
        </p:spPr>
        <p:txBody>
          <a:bodyPr wrap="square" rtlCol="0">
            <a:spAutoFit/>
          </a:bodyPr>
          <a:lstStyle/>
          <a:p>
            <a:pPr algn="ctr"/>
            <a:r>
              <a:rPr lang="en-US" sz="2200" dirty="0" smtClean="0">
                <a:solidFill>
                  <a:srgbClr val="800000"/>
                </a:solidFill>
                <a:latin typeface="Calibri"/>
                <a:cs typeface="Calibri"/>
              </a:rPr>
              <a:t>“Within each package, we are batching the cards in sets of 4.”</a:t>
            </a:r>
            <a:endParaRPr lang="en-US" sz="2200" dirty="0">
              <a:solidFill>
                <a:srgbClr val="800000"/>
              </a:solidFill>
              <a:latin typeface="Calibri"/>
              <a:cs typeface="Calibri"/>
            </a:endParaRPr>
          </a:p>
        </p:txBody>
      </p:sp>
      <p:sp>
        <p:nvSpPr>
          <p:cNvPr id="8" name="Rounded Rectangle 7"/>
          <p:cNvSpPr/>
          <p:nvPr/>
        </p:nvSpPr>
        <p:spPr>
          <a:xfrm>
            <a:off x="698111" y="758449"/>
            <a:ext cx="3524834" cy="935846"/>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Calibri"/>
                <a:cs typeface="Calibri"/>
              </a:rPr>
              <a:t>Control</a:t>
            </a:r>
            <a:endParaRPr lang="en-US" sz="2800" dirty="0">
              <a:solidFill>
                <a:srgbClr val="000000"/>
              </a:solidFill>
              <a:latin typeface="Calibri"/>
              <a:cs typeface="Calibri"/>
            </a:endParaRPr>
          </a:p>
        </p:txBody>
      </p:sp>
      <p:sp>
        <p:nvSpPr>
          <p:cNvPr id="9" name="Rounded Rectangle 8"/>
          <p:cNvSpPr/>
          <p:nvPr/>
        </p:nvSpPr>
        <p:spPr>
          <a:xfrm>
            <a:off x="4921056" y="758449"/>
            <a:ext cx="3524834" cy="935846"/>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Calibri"/>
                <a:cs typeface="Calibri"/>
              </a:rPr>
              <a:t>Pseudo-Set</a:t>
            </a:r>
            <a:endParaRPr lang="en-US" sz="2800" dirty="0">
              <a:solidFill>
                <a:srgbClr val="000000"/>
              </a:solidFill>
              <a:latin typeface="Calibri"/>
              <a:cs typeface="Calibri"/>
            </a:endParaRPr>
          </a:p>
        </p:txBody>
      </p:sp>
      <p:grpSp>
        <p:nvGrpSpPr>
          <p:cNvPr id="12" name="Group 11"/>
          <p:cNvGrpSpPr/>
          <p:nvPr/>
        </p:nvGrpSpPr>
        <p:grpSpPr>
          <a:xfrm>
            <a:off x="814692" y="3910498"/>
            <a:ext cx="3291673" cy="1846659"/>
            <a:chOff x="718487" y="4044194"/>
            <a:chExt cx="3291673" cy="1846659"/>
          </a:xfrm>
        </p:grpSpPr>
        <p:sp>
          <p:nvSpPr>
            <p:cNvPr id="3" name="TextBox 2"/>
            <p:cNvSpPr txBox="1"/>
            <p:nvPr/>
          </p:nvSpPr>
          <p:spPr>
            <a:xfrm>
              <a:off x="718487" y="4044194"/>
              <a:ext cx="3291673" cy="1846659"/>
            </a:xfrm>
            <a:prstGeom prst="rect">
              <a:avLst/>
            </a:prstGeom>
            <a:noFill/>
            <a:ln>
              <a:solidFill>
                <a:schemeClr val="tx1"/>
              </a:solidFill>
            </a:ln>
          </p:spPr>
          <p:txBody>
            <a:bodyPr wrap="square" rtlCol="0">
              <a:spAutoFit/>
            </a:bodyPr>
            <a:lstStyle/>
            <a:p>
              <a:r>
                <a:rPr lang="en-US" dirty="0" smtClean="0">
                  <a:latin typeface="Calibri"/>
                  <a:cs typeface="Calibri"/>
                </a:rPr>
                <a:t>Thanks! </a:t>
              </a:r>
            </a:p>
            <a:p>
              <a:endParaRPr lang="en-US" sz="1000" dirty="0">
                <a:latin typeface="Calibri"/>
                <a:cs typeface="Calibri"/>
              </a:endParaRPr>
            </a:p>
            <a:p>
              <a:r>
                <a:rPr lang="en-US" dirty="0" smtClean="0">
                  <a:latin typeface="Calibri"/>
                  <a:cs typeface="Calibri"/>
                </a:rPr>
                <a:t>You have completed ONE card.</a:t>
              </a:r>
            </a:p>
            <a:p>
              <a:endParaRPr lang="en-US" sz="1000" dirty="0">
                <a:latin typeface="Calibri"/>
                <a:cs typeface="Calibri"/>
              </a:endParaRPr>
            </a:p>
            <a:p>
              <a:r>
                <a:rPr lang="en-US" dirty="0" smtClean="0">
                  <a:latin typeface="Calibri"/>
                  <a:cs typeface="Calibri"/>
                </a:rPr>
                <a:t>Would you like to write another?</a:t>
              </a:r>
              <a:r>
                <a:rPr lang="en-US" sz="400" dirty="0" smtClean="0">
                  <a:latin typeface="Calibri"/>
                  <a:cs typeface="Calibri"/>
                </a:rPr>
                <a:t/>
              </a:r>
              <a:br>
                <a:rPr lang="en-US" sz="400" dirty="0" smtClean="0">
                  <a:latin typeface="Calibri"/>
                  <a:cs typeface="Calibri"/>
                </a:rPr>
              </a:br>
              <a:endParaRPr lang="en-US" sz="400" dirty="0" smtClean="0">
                <a:latin typeface="Calibri"/>
                <a:cs typeface="Calibri"/>
              </a:endParaRPr>
            </a:p>
            <a:p>
              <a:pPr marL="285750" indent="-285750">
                <a:buFont typeface="Wingdings" charset="2"/>
                <a:buChar char=""/>
              </a:pPr>
              <a:r>
                <a:rPr lang="en-US" dirty="0" smtClean="0">
                  <a:latin typeface="Calibri"/>
                  <a:cs typeface="Calibri"/>
                </a:rPr>
                <a:t>Yes</a:t>
              </a:r>
            </a:p>
            <a:p>
              <a:pPr marL="285750" indent="-285750">
                <a:buFont typeface="Wingdings" charset="2"/>
                <a:buChar char=""/>
              </a:pPr>
              <a:r>
                <a:rPr lang="en-US" dirty="0" smtClean="0">
                  <a:latin typeface="Calibri"/>
                  <a:cs typeface="Calibri"/>
                </a:rPr>
                <a:t>No</a:t>
              </a:r>
              <a:endParaRPr lang="en-US" dirty="0">
                <a:latin typeface="Calibri"/>
                <a:cs typeface="Calibri"/>
              </a:endParaRPr>
            </a:p>
          </p:txBody>
        </p:sp>
        <p:cxnSp>
          <p:nvCxnSpPr>
            <p:cNvPr id="5" name="Straight Connector 4"/>
            <p:cNvCxnSpPr/>
            <p:nvPr/>
          </p:nvCxnSpPr>
          <p:spPr>
            <a:xfrm>
              <a:off x="768614" y="5247426"/>
              <a:ext cx="3107874"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5037637" y="3912494"/>
            <a:ext cx="3291673" cy="2677656"/>
            <a:chOff x="5031428" y="4046190"/>
            <a:chExt cx="3291673" cy="2677656"/>
          </a:xfrm>
        </p:grpSpPr>
        <p:sp>
          <p:nvSpPr>
            <p:cNvPr id="16" name="TextBox 15"/>
            <p:cNvSpPr txBox="1"/>
            <p:nvPr/>
          </p:nvSpPr>
          <p:spPr>
            <a:xfrm>
              <a:off x="5031428" y="4046190"/>
              <a:ext cx="3291673" cy="2677656"/>
            </a:xfrm>
            <a:prstGeom prst="rect">
              <a:avLst/>
            </a:prstGeom>
            <a:noFill/>
            <a:ln>
              <a:solidFill>
                <a:schemeClr val="tx1"/>
              </a:solidFill>
            </a:ln>
          </p:spPr>
          <p:txBody>
            <a:bodyPr wrap="square" rtlCol="0">
              <a:spAutoFit/>
            </a:bodyPr>
            <a:lstStyle/>
            <a:p>
              <a:r>
                <a:rPr lang="en-US" dirty="0" smtClean="0">
                  <a:latin typeface="Calibri"/>
                  <a:cs typeface="Calibri"/>
                </a:rPr>
                <a:t>Thanks! </a:t>
              </a:r>
            </a:p>
            <a:p>
              <a:endParaRPr lang="en-US" sz="1000" dirty="0">
                <a:latin typeface="Calibri"/>
                <a:cs typeface="Calibri"/>
              </a:endParaRPr>
            </a:p>
            <a:p>
              <a:r>
                <a:rPr lang="en-US" dirty="0" smtClean="0">
                  <a:latin typeface="Calibri"/>
                  <a:cs typeface="Calibri"/>
                </a:rPr>
                <a:t>You have completed 25% of one batch of cards.</a:t>
              </a:r>
            </a:p>
            <a:p>
              <a:endParaRPr lang="en-US" dirty="0" smtClean="0">
                <a:latin typeface="Calibri"/>
                <a:cs typeface="Calibri"/>
              </a:endParaRPr>
            </a:p>
            <a:p>
              <a:endParaRPr lang="en-US" dirty="0" smtClean="0">
                <a:latin typeface="Calibri"/>
                <a:cs typeface="Calibri"/>
              </a:endParaRPr>
            </a:p>
            <a:p>
              <a:endParaRPr lang="en-US" sz="1000" dirty="0">
                <a:latin typeface="Calibri"/>
                <a:cs typeface="Calibri"/>
              </a:endParaRPr>
            </a:p>
            <a:p>
              <a:r>
                <a:rPr lang="en-US" dirty="0" smtClean="0">
                  <a:latin typeface="Calibri"/>
                  <a:cs typeface="Calibri"/>
                </a:rPr>
                <a:t>Would you like to write another?</a:t>
              </a:r>
              <a:r>
                <a:rPr lang="en-US" sz="400" dirty="0" smtClean="0">
                  <a:latin typeface="Calibri"/>
                  <a:cs typeface="Calibri"/>
                </a:rPr>
                <a:t/>
              </a:r>
              <a:br>
                <a:rPr lang="en-US" sz="400" dirty="0" smtClean="0">
                  <a:latin typeface="Calibri"/>
                  <a:cs typeface="Calibri"/>
                </a:rPr>
              </a:br>
              <a:endParaRPr lang="en-US" sz="400" dirty="0" smtClean="0">
                <a:latin typeface="Calibri"/>
                <a:cs typeface="Calibri"/>
              </a:endParaRPr>
            </a:p>
            <a:p>
              <a:pPr marL="285750" indent="-285750">
                <a:buFont typeface="Wingdings" charset="2"/>
                <a:buChar char=""/>
              </a:pPr>
              <a:r>
                <a:rPr lang="en-US" dirty="0" smtClean="0">
                  <a:latin typeface="Calibri"/>
                  <a:cs typeface="Calibri"/>
                </a:rPr>
                <a:t>Yes</a:t>
              </a:r>
            </a:p>
            <a:p>
              <a:pPr marL="285750" indent="-285750">
                <a:buFont typeface="Wingdings" charset="2"/>
                <a:buChar char=""/>
              </a:pPr>
              <a:r>
                <a:rPr lang="en-US" dirty="0" smtClean="0">
                  <a:latin typeface="Calibri"/>
                  <a:cs typeface="Calibri"/>
                </a:rPr>
                <a:t>No</a:t>
              </a:r>
              <a:endParaRPr lang="en-US" dirty="0">
                <a:latin typeface="Calibri"/>
                <a:cs typeface="Calibri"/>
              </a:endParaRPr>
            </a:p>
          </p:txBody>
        </p:sp>
        <p:cxnSp>
          <p:nvCxnSpPr>
            <p:cNvPr id="17" name="Straight Connector 16"/>
            <p:cNvCxnSpPr/>
            <p:nvPr/>
          </p:nvCxnSpPr>
          <p:spPr>
            <a:xfrm>
              <a:off x="5081555" y="6068280"/>
              <a:ext cx="3107874"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aphicFrame>
          <p:nvGraphicFramePr>
            <p:cNvPr id="19" name="Chart 18"/>
            <p:cNvGraphicFramePr/>
            <p:nvPr>
              <p:extLst>
                <p:ext uri="{D42A27DB-BD31-4B8C-83A1-F6EECF244321}">
                  <p14:modId xmlns:p14="http://schemas.microsoft.com/office/powerpoint/2010/main" val="1773952654"/>
                </p:ext>
              </p:extLst>
            </p:nvPr>
          </p:nvGraphicFramePr>
          <p:xfrm>
            <a:off x="5127240" y="5106315"/>
            <a:ext cx="1071799" cy="648665"/>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384840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177447" y="1989355"/>
            <a:ext cx="7110217" cy="294590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latin typeface="Calibri"/>
                <a:cs typeface="Calibri"/>
              </a:rPr>
              <a:t>% completing full “set” (</a:t>
            </a:r>
            <a:r>
              <a:rPr lang="en-US" sz="2200" i="1" dirty="0" smtClean="0">
                <a:latin typeface="Calibri"/>
                <a:cs typeface="Calibri"/>
              </a:rPr>
              <a:t>4 cards</a:t>
            </a:r>
            <a:r>
              <a:rPr lang="en-US" sz="2200" dirty="0" smtClean="0">
                <a:latin typeface="Calibri"/>
                <a:cs typeface="Calibri"/>
              </a:rPr>
              <a:t>)</a:t>
            </a:r>
          </a:p>
          <a:p>
            <a:pPr algn="ctr"/>
            <a:endParaRPr lang="en-US" sz="2200" dirty="0" smtClean="0">
              <a:latin typeface="Calibri"/>
              <a:cs typeface="Calibri"/>
            </a:endParaRPr>
          </a:p>
          <a:p>
            <a:pPr algn="ctr"/>
            <a:endParaRPr lang="en-US" sz="2200" dirty="0">
              <a:latin typeface="Calibri"/>
              <a:cs typeface="Calibri"/>
            </a:endParaRPr>
          </a:p>
          <a:p>
            <a:pPr algn="ctr"/>
            <a:r>
              <a:rPr lang="en-US" sz="4000" dirty="0" smtClean="0">
                <a:solidFill>
                  <a:srgbClr val="EDD504"/>
                </a:solidFill>
                <a:latin typeface="Calibri"/>
                <a:cs typeface="Calibri"/>
              </a:rPr>
              <a:t>Control = </a:t>
            </a:r>
            <a:r>
              <a:rPr lang="en-US" sz="4000" b="1" dirty="0" smtClean="0">
                <a:solidFill>
                  <a:srgbClr val="EDD504"/>
                </a:solidFill>
                <a:latin typeface="Calibri"/>
                <a:cs typeface="Calibri"/>
              </a:rPr>
              <a:t>4.3%</a:t>
            </a:r>
          </a:p>
          <a:p>
            <a:pPr algn="ctr"/>
            <a:endParaRPr lang="en-US" sz="4000" dirty="0" smtClean="0">
              <a:solidFill>
                <a:srgbClr val="EDD504"/>
              </a:solidFill>
              <a:latin typeface="Calibri"/>
              <a:cs typeface="Calibri"/>
            </a:endParaRPr>
          </a:p>
          <a:p>
            <a:pPr algn="ctr"/>
            <a:r>
              <a:rPr lang="en-US" sz="4000" dirty="0" smtClean="0">
                <a:solidFill>
                  <a:srgbClr val="EDD504"/>
                </a:solidFill>
                <a:latin typeface="Calibri"/>
                <a:cs typeface="Calibri"/>
              </a:rPr>
              <a:t>Pseudo-Set = </a:t>
            </a:r>
            <a:r>
              <a:rPr lang="en-US" sz="4000" b="1" dirty="0" smtClean="0">
                <a:solidFill>
                  <a:srgbClr val="EDD504"/>
                </a:solidFill>
                <a:latin typeface="Calibri"/>
                <a:cs typeface="Calibri"/>
              </a:rPr>
              <a:t>39.8%</a:t>
            </a:r>
            <a:endParaRPr lang="en-US" sz="4000" b="1" dirty="0">
              <a:solidFill>
                <a:srgbClr val="EDD504"/>
              </a:solidFill>
              <a:latin typeface="Calibri"/>
              <a:cs typeface="Calibri"/>
            </a:endParaRPr>
          </a:p>
        </p:txBody>
      </p:sp>
    </p:spTree>
    <p:extLst>
      <p:ext uri="{BB962C8B-B14F-4D97-AF65-F5344CB8AC3E}">
        <p14:creationId xmlns:p14="http://schemas.microsoft.com/office/powerpoint/2010/main" val="26280973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8549" y="2589143"/>
            <a:ext cx="7986902" cy="487313"/>
          </a:xfrm>
          <a:prstGeom prst="rect">
            <a:avLst/>
          </a:prstGeom>
          <a:noFill/>
        </p:spPr>
        <p:txBody>
          <a:bodyPr wrap="square" rtlCol="0">
            <a:spAutoFit/>
          </a:bodyPr>
          <a:lstStyle/>
          <a:p>
            <a:pPr algn="ctr">
              <a:lnSpc>
                <a:spcPct val="120000"/>
              </a:lnSpc>
            </a:pPr>
            <a:r>
              <a:rPr lang="en-US" sz="2200" dirty="0" smtClean="0">
                <a:latin typeface="Calibri"/>
                <a:cs typeface="Calibri"/>
              </a:rPr>
              <a:t>How complete does this donation amount feel to you?</a:t>
            </a:r>
            <a:endParaRPr lang="en-US" sz="2200" dirty="0">
              <a:latin typeface="Calibri"/>
              <a:cs typeface="Calibri"/>
            </a:endParaRPr>
          </a:p>
        </p:txBody>
      </p:sp>
      <p:sp>
        <p:nvSpPr>
          <p:cNvPr id="5" name="Rectangle 4"/>
          <p:cNvSpPr/>
          <p:nvPr/>
        </p:nvSpPr>
        <p:spPr>
          <a:xfrm>
            <a:off x="384307" y="2572442"/>
            <a:ext cx="8254246" cy="1336922"/>
          </a:xfrm>
          <a:prstGeom prst="rect">
            <a:avLst/>
          </a:prstGeom>
          <a:noFill/>
          <a:ln>
            <a:solidFill>
              <a:srgbClr val="000000"/>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a:srcRect l="35198" t="42890" r="36502" b="44546"/>
          <a:stretch/>
        </p:blipFill>
        <p:spPr>
          <a:xfrm>
            <a:off x="2634801" y="3182206"/>
            <a:ext cx="3874399" cy="649110"/>
          </a:xfrm>
          <a:prstGeom prst="rect">
            <a:avLst/>
          </a:prstGeom>
        </p:spPr>
      </p:pic>
      <p:sp>
        <p:nvSpPr>
          <p:cNvPr id="3" name="TextBox 2"/>
          <p:cNvSpPr txBox="1"/>
          <p:nvPr/>
        </p:nvSpPr>
        <p:spPr>
          <a:xfrm>
            <a:off x="1336720" y="3214373"/>
            <a:ext cx="2038498" cy="584776"/>
          </a:xfrm>
          <a:prstGeom prst="rect">
            <a:avLst/>
          </a:prstGeom>
          <a:noFill/>
        </p:spPr>
        <p:txBody>
          <a:bodyPr wrap="square" rtlCol="0">
            <a:spAutoFit/>
          </a:bodyPr>
          <a:lstStyle/>
          <a:p>
            <a:pPr algn="ctr"/>
            <a:r>
              <a:rPr lang="en-US" sz="1600" dirty="0" smtClean="0">
                <a:latin typeface="Calibri"/>
                <a:cs typeface="Calibri"/>
              </a:rPr>
              <a:t>Feels very</a:t>
            </a:r>
            <a:br>
              <a:rPr lang="en-US" sz="1600" dirty="0" smtClean="0">
                <a:latin typeface="Calibri"/>
                <a:cs typeface="Calibri"/>
              </a:rPr>
            </a:br>
            <a:r>
              <a:rPr lang="en-US" sz="1600" dirty="0" smtClean="0">
                <a:latin typeface="Calibri"/>
                <a:cs typeface="Calibri"/>
              </a:rPr>
              <a:t>incomplete</a:t>
            </a:r>
            <a:endParaRPr lang="en-US" sz="1600" dirty="0">
              <a:latin typeface="Calibri"/>
              <a:cs typeface="Calibri"/>
            </a:endParaRPr>
          </a:p>
        </p:txBody>
      </p:sp>
      <p:sp>
        <p:nvSpPr>
          <p:cNvPr id="12" name="TextBox 11"/>
          <p:cNvSpPr txBox="1"/>
          <p:nvPr/>
        </p:nvSpPr>
        <p:spPr>
          <a:xfrm>
            <a:off x="5866878" y="3214373"/>
            <a:ext cx="2038498" cy="584776"/>
          </a:xfrm>
          <a:prstGeom prst="rect">
            <a:avLst/>
          </a:prstGeom>
          <a:noFill/>
        </p:spPr>
        <p:txBody>
          <a:bodyPr wrap="square" rtlCol="0">
            <a:spAutoFit/>
          </a:bodyPr>
          <a:lstStyle/>
          <a:p>
            <a:pPr algn="ctr"/>
            <a:r>
              <a:rPr lang="en-US" sz="1600" dirty="0" smtClean="0">
                <a:latin typeface="Calibri"/>
                <a:cs typeface="Calibri"/>
              </a:rPr>
              <a:t>Feels very</a:t>
            </a:r>
            <a:br>
              <a:rPr lang="en-US" sz="1600" dirty="0" smtClean="0">
                <a:latin typeface="Calibri"/>
                <a:cs typeface="Calibri"/>
              </a:rPr>
            </a:br>
            <a:r>
              <a:rPr lang="en-US" sz="1600" dirty="0" smtClean="0">
                <a:latin typeface="Calibri"/>
                <a:cs typeface="Calibri"/>
              </a:rPr>
              <a:t>complete</a:t>
            </a:r>
            <a:endParaRPr lang="en-US" sz="1600" dirty="0">
              <a:latin typeface="Calibri"/>
              <a:cs typeface="Calibri"/>
            </a:endParaRPr>
          </a:p>
        </p:txBody>
      </p:sp>
    </p:spTree>
    <p:extLst>
      <p:ext uri="{BB962C8B-B14F-4D97-AF65-F5344CB8AC3E}">
        <p14:creationId xmlns:p14="http://schemas.microsoft.com/office/powerpoint/2010/main" val="12728295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371600"/>
            <a:ext cx="8189259" cy="1927225"/>
          </a:xfrm>
        </p:spPr>
        <p:txBody>
          <a:bodyPr/>
          <a:lstStyle/>
          <a:p>
            <a:r>
              <a:rPr lang="en-US" b="1" dirty="0" smtClean="0"/>
              <a:t>Happy Giving</a:t>
            </a:r>
            <a:endParaRPr lang="en-US" sz="4800" dirty="0"/>
          </a:p>
        </p:txBody>
      </p:sp>
      <p:sp>
        <p:nvSpPr>
          <p:cNvPr id="3" name="Subtitle 2"/>
          <p:cNvSpPr>
            <a:spLocks noGrp="1"/>
          </p:cNvSpPr>
          <p:nvPr>
            <p:ph type="subTitle" idx="1"/>
          </p:nvPr>
        </p:nvSpPr>
        <p:spPr>
          <a:xfrm>
            <a:off x="685800" y="3505200"/>
            <a:ext cx="7848600" cy="1752600"/>
          </a:xfrm>
        </p:spPr>
        <p:txBody>
          <a:bodyPr/>
          <a:lstStyle/>
          <a:p>
            <a:r>
              <a:rPr lang="en-US" dirty="0" smtClean="0"/>
              <a:t>Michael Norton</a:t>
            </a:r>
          </a:p>
          <a:p>
            <a:r>
              <a:rPr lang="en-US" dirty="0" smtClean="0"/>
              <a:t>Harvard Business School</a:t>
            </a:r>
          </a:p>
        </p:txBody>
      </p:sp>
      <p:sp>
        <p:nvSpPr>
          <p:cNvPr id="5" name="AutoShape 2" descr="data:image/jpeg;base64,/9j/4AAQSkZJRgABAQAAAQABAAD/2wBDAAoHBwgHBgoICAgLCgoLDhgQDg0NDh0VFhEYIx8lJCIfIiEmKzcvJik0KSEiMEExNDk7Pj4+JS5ESUM8SDc9Pjv/2wBDAQoLCw4NDhwQEBw7KCIoOzs7Ozs7Ozs7Ozs7Ozs7Ozs7Ozs7Ozs7Ozs7Ozs7Ozs7Ozs7Ozs7Ozs7Ozs7Ozs7Ozv/wAARCAFaANkDASIAAhEBAxEB/8QAGwAAAgIDAQAAAAAAAAAAAAAAAAYDBQECBAf/xABPEAABAwMBBAUIBwUGBAMJAQABAgMEAAURIQYSMUETFFFhsSI0VHFzgZGSBxUjMkKhwTU2UtHwFmJydLLhFyQlM5PC0iZDRFVkgqK04vH/xAAaAQEBAAMBAQAAAAAAAAAAAAAAAQIDBAUG/8QAMxEAAgICAAQEAwgBBQEAAAAAAAECAwQRBRIhMRMiQXEyUYEUIzM0YZGx0aEVQlLB4fD/2gAMAwEAAhEDEQA/APXI0ZhUVolhskoBJKBrpUnVY3o7XyCiL5oz7NPhU1AQ9VjejtfIKOqxvR2vkFTVzyJ8WL/33koOgwTqSSANO8kD30Bt1WN6O18go6rG9Ha+QUNymHUb7bqFJxnIVWUSWVhRS4khKt068+ygMdVjejtfIKOqxvR2vkFbB5srUgLSVIAKhngP6FYckssjLjiUjOMk6ccUBjqsb0dr5BR1WN6O18grDcyO6yp5DyChBUFKzonBIOfeDW4ebOPLGvDXjQGvVY3o7XyCjqsb0dr5BUiVpWMpII7QawXWxny0+Tx14UBp1WN6O18go6rG9Ha+QVuXUDOVpGOOvCsJfbUopCwSDgjPPAPgRQGvVY3o7XyCjqsb0dr5BW6nEpSVE6AZNRszGJDanGnApCTgnkDQGeqxvR2vkFHVY3o7XyCti82M+WnTj5VZDrZxhaddBrQGnVY3o7XyCjqsb0dr5BW/SIyRvJyOIzwo6RG9u7wz2ZoDTqsb0dr5BR1WN6O18goclMtuNtqVhTmd0YznHH1e+tumbwTvpwNDrwoDXqsb0dr5BR1WN6O18grYvtJSlRcSAo4B3uJ7K1TKZUEqS4kpUMg50xp/MUAdVjejtfIKOqxvR2vkFS1mgIeqxvR2vkFLdNVKtRgZIvmjPs0+FTVDF80Z9mnwqaqArkuNvauMYMulaQHW3MtndVlCwoDPLVNddFAVCrC11pUhEh5BxhCNFJTqknQ5zqkH3n3cszZ23qUS/LebU8vJJWEgnBTgaaDCjoOZphrjn25u4NpStak7u8AQAdCMHiDyNAczMOJFEsKlgpWNxYUpILYJJwTxzlZ491cqrHb2Ij7qpTuGwVLdUQSN3yiSMa+VvKPeo11/ULAIKXVgpJ3MgHdznOcjXieOaymwxEx5bCVO7stnonMqycYI0zw0NAQsW6BGbfUiTkSWlpUrKTkb61EjHHBcPwFCrW07LSpUvXdGUbqQpRCyc6jQZPKtk7ORRKXJU44px0eXnGDoQMDGmhPCtl2CMtxxfSOguFSsg6pUSTvJPIjOlASRGEwWWo31gtZ3iE9IU5VrvYGmumnqquNkjLaceduCiC86pC2sAI33N4gkankNT28K7pFohIYKlhZShOAACSANzhjX8A4d9cUKFCdiONOy1OdK42/kt9EcI3d3yTy8ipsqTfYmTZmFtIXFmeRkKaJCVjGQeP4tQONa/U1uRJadM1W9HLeUl0AZG7uZ9ZSPXW82LFMSKhUh4FtJDa2G98nGMHABGhCT6wKjNlt6pCXhMWFIyhOVJynONBzyMYHZTaGn8iSRaYJmuuOznG1PBQ6IugABQxoP8SlEd6vVUyIEViC7Gblbo6YKK1FJ3VgpwDy5J0761kwLbMW4448kqcJBIUNCUFGB7jUH1Ra1JcQZHSZaLYAKcpSQrhgZJ8o6nWm0NMkRZoa5YdVJ6VTJJ3PI0JKSrOBnknQ8NO7GGbBEjusqRJdHRKSdzfwFbqUJGcf4E/GtUWmEuQhtqTn7TpFJ4lSQSd3PZlWuc5rqkWSNJmGStSwpRBUEnAOmD364T8gqhrRxyLdbp88h2e64t7O4hK8jGoUBjkQlST3Z560O2mOttCUXFSlt/Zo33R/3Mk7xx+LKs+sCuuJYo0SQ2+la1ON8CcDOhAzp2GoXtnGH31LU+sIWHErQAOCyknB/D93lrrmhCdUSCtphtbyVJbHQJyoHeOUkg54nyPGuVu3259xK0zOlEhKw0E7uCMKzwGuN86n+eemNY4sZtKElSt3G6TjOBu4/0iuuJEERhLKVFSUaJyAMD3UBF9XNhsNoJSA90vAceY8a5ZGzzDxSpD7zKkJ3UqbwMaJGRpx8kfE8tKtqzQGBwrNFFAFKtNVKtRgZIvmjPs0+FTVDF80Z9mnwqaqAooooAooooAooooAooooDVxAWhSDnChjSuR62R3hg748oKBSrGCBgeFdhOK45N2gRVlDslAc/gByr4DWo0n3MlJrsbKgNHofKP2WcZAOcnJ4jurQW1ryPtHDuApAyPunGnDuHfXO5fCSRGts2Rg4yG9wfFWK0VdrlnSwyCM8ela/9VTSLzSOr6qjgpKd4YR0ZAPFOmh+Arf6tjbqUhOicY14YGB/Xear3NoJDAy/ZJwGfwIC8Dt0NSN7T2pbhbcf6BY/C8koP54ppDml8zuiwkRVkoWs5GCFEY/2411VG2826MoWFDureqloxbb6szRRRVIFFFFAFFFFAFFFFAFKtNVKtRgZIvmjPs0+FTVDF80Z9mnwqaqAooooAooooAoorBoDNVs+8sQnOgSC9IUMpaRx954Aev86rL3tJuPKgW1SVvpOHXOTY7PXy7vyrgjsNRG0qlurT0h4KJLjh5559p8aFOiRJlXFYbfed4AqjQzhI7lOc/wAvVXRFjONgtNuxoK18UsgLcz3qPH4Vu+2ytjqKXVRi6CElk7qgBxweVVLPU27S6h5tlM5lRSndSApaxnAxxwcH3a551CjCLW2tP278h09peUPyBAqr3IT2Xm7S87EAJLweO9n/AA54d+c91WDJOI8h154OIa3Sjfwkk41UBpnTxqiU5KjwhbVRA602veS8l4AHXPDnz0OmvPFCF8izQ1NBbDkpneGQUyHBjPdnFc71pl9AWzMbno4hucwlXu3k4x6yDXGu+ptlrZG7vrASlSc8zx/OuNra3ekuIU8hbavKbI4gYGB8CPz9wGXIyoS21hb9mdz5W6rpoyz6zqn/APGu+LtQ/Cdbj3plLRcOG32iVtr9+NPfVa7tUyrIKwRVM7c4jnSsx1ILaiQ7FcH2au3APA+rShT1Bp5t9AW2oKB7Kkryyz7RLsTo6Nxxy3ZwpteSuOew9o/2r0mDOZnx0vMrCgoZ0NUmjqooooQKKKKAKKKKAKVaaqVajAyRfNGfZp8KmqGL5oz7NPhU1UBRRRQBRRRQBSztZflQW026Gr/m5AI3goZaT/F/Xf2Vd3OezbID0x9W6hpOePE8h6ydKQbcoqVK2guJwpw9JgDP+FI92Py7aA7Y8b6pt6pHV1SJP3kt8ySeJJ9fOtkqbu0VLgWDIQnAd6MpI7Rg6gHGCn3VqqU7KbbUhaArKVLBO9gHjgj1HXurlkuNW91yalPlq3QlCB5S15wPWToO/A7KaKWLV7ZajtuSWyXN37MJG8tZ5gDjp28PVXCbhILjj8aKwxvrK+kfUXSe8ajHAcMjQVyBCmC4qYsOPOYLy8anmE/4Rrges65zVBeL8phfkrGCDlPOgLe7bRTG0pSZW6VndJbQAAffnApZfvAdYSXHCt1teSVKJ3tcZ1zVDLu0i4yBHjNuPuKOUpQMk47qvbRsVIkgP3V/cAA+yQoDOQCkFR08oaac6aKcEvaB91HRNuO4ON0bxUcjXTOtaw7VtPcHQuDapJCj99w9Gk8uKsZ4494p8tjNnsykqjW9CgUlO8AQtQI08o9oJBHDQUPX57d3WEBtQ/GPKUrQczz0GuByNCbFljYnbCXkoEZOOO89w0B7O8VlGwm1KE74chuYOQpL5z4f1mrN/aKa10qUTXkrDalYbJSM6kZI7/hmpLc7ImORkJnSAVI3nXC4cjmfWcCg2yrcsO08NYcXb1OHGMtKSsLHYQNfyq12U2gfsc9uPIQ41EfPkpcBBbVn7uvLsrtXFuUSOmTFlyQGVEuoKyvKSdcb3DHhxq9cYuCoSVXWHGnwynJWEhZaV3p7jzFBscGH0SGkuIIIUKlpO2KuqpS344VvNNrKUkcMA040IFFFFAFFFFAFKtNVKtRgZIvmjPs0+FTVDF80Z9mnwqaqAooooArFZrVR3UknlQCVtvNVMuMOyNqTun7Z/jnHBI9+v5Vw3J9xlaGmW+kbZQSUgjU8tDxHHTTl2Vz2x8T71dLy6rIU6oNknICE+SMfAH41xqmpZSXX2ilTxK1uJRrrqAT3DtI50KSQkpwhxG8UZUX0r1SonlungfKHLgKjelqfefnqBU1DyGkqGi3Maq7wkZ9/qrdxZZaO8ncWoArAOdeWtU7tyQ1a22t9KiOk30k8+kJx3ZCs++qDTaW8IStLrLik7oKSM4JHb8cUotNzNo5xaaV0bWcLdX91B5fE6VsWnb3cxGbWUoyVOOfwp4nHfx0507QLbHhQEJCEtsNJyM673addFJOOeCCKg2FrtUOxtJTFbWgrWEKcUftCSdMn8KknuwQas3pL7xWFLHkkEoCQEj3cOXOl2TcHbvJZt8VkLJdTubx8rsB7Bnu5Z7Kt22FR3HWnVtvIGV76BkLdPM9wBOMUICykgpOTppk6nnn/AH7q4HpSC440hzog2d915QyED3jU4zgVvMnMRUkEgrzgIGM68z2Y/lVK5DelwVPtYDAeWoDOd/Guv8WMntoU7YsTp4qpju+iA2pJCVaqecA4+vU47AaZLRBSt8rSpCgDohJ+6eePD4HnVamA5NXGjrV0Mdoqb6MDVJSUje0+8SVDTu7BTXs7bDEWhmYggKUEtutnyT/Lw4VSF/bLejoiFpBSoagjQg1zKdcipctyD9m15OSNSOWvqxVq451VBKlYVySngP51UuKK1FSjkmvE4rnrHh4cfif+EbIQ31K2xKRbdpHmcBKJH2icdp4/n40715/d1KjTIUpP4Hd0+o/7gU+RnOljtrHNIrr4dd4uNFvuuhjJaZLRWKzXeYhRRRQBSrTVSrUYGSL5oz7NPhU1QxfNGfZp8KmqgKKKKAKrtoJaoNgnSkY32mFqTnhkA1Y1RbYJLmzklof+8Tu0AmWodQ2TYQE7ynNxGO1RO6M/EVzZSsMIAC2FkNBfFOeQ9WhHw0rsUlabLHCVbv3Tw4YSmqtpC0rSCtDiWSVlOoIJBweOuuDRAimvhDZHAAUkTpoUFq3Th5eU47NAD7/5Uw359QjqSnishA7snjVBBbEu8pBR9mz5eAeGNAPj4VQNGzlpRFj9G6gEq8t9fDPYM55ciO+uraZuSI7chshaGjvrZKcgAfixzA/o1WXC8PW95MaOpI3AFLKU6kkZ58Md3PNcb21ch6O7EkJSW3BuqONRy5euoCex3Ntm4yOkCnpMzIS8dSd772O88PjVxdLiiC0o6FaiQlJ4KxprrwH6jTlSjb5jkW9RZTLXWBHdSttHNeDkDSrpqGuY/wBNcGnFrUMojNqydTkb38Kdf/8AKFORmHMuA6wk67/lLcOPKPf+lM+ycULC2XwpbFv1ykndUVKSCAO3dKgfdUUVEwz40ZyIhtt5fRtpQdE5ByNNOAPw40zW+1yI0l5HQ7yHCg8RgqB1Pu3UfnQhHbbeUSEqeaSl4KB3jneUdS5kns3hntIpzLaWmCtwBBzkc+B/2rnjwmgwHVtlCj5RKs5Scgnie0VDJkqfVjPkjh315/EM6GJXzPu+yM4QcmRuuqdVlROM6DJIFRms1g18BZbO6xzm9tnWlpaRTbRp/wCmOK5oKVD3KBpvsTvS2llX92k/aRYTan8/w4/OmrZjP1Iznsr7TgjfgP3OWfct6KKK9s1hRRRQBSrTVSrUYGSL5oz7NPhU1QxfNGfZp8KmqgKKKKAKrb4gLt5B4bwqyrkuSCuA4E8QMigEG4tBu2NJdKkILiUK3dCNQnHxqkbdQhxlLeUrDhS64fxIJxg4547ccqcLnFQ7CUCd9Lg6RI5YzqPXk0nyQHlAEhtkrKUKI0W4Bn4AjHrogL1+PkKSa4dkUFb7q1ZJDiUZ/X867L4svN9Lw39azsQ22UvdKSUFxYWkHGRujn7qoLCbbY9wU4u3sOGRvFSnQPJSeJyTp4/z4VbPIZa6WZJaSBoA1xPcSf0zTDOkuSiIsNptpplwNdC0kFbgIGd0DOMDmo/nXKw2hhZRDj9altZSjgpDAzw3j95WuCr4VCnO1a2IoSotKjtnRKRq89nOmo0yBwwfVXXHuSA4IsGIogk/Zg4JPaRxJ48e2u6DsxLnSmpNwkHKRlaE6q3seVrwHE8M6U5WuxRLe2AywlpKcZIH6/1xoQ47FY1IcanzAOstpIbSPutg41Hwq/hrQ0z0ym8ZUpKc9gOPdwNc8h9ltO+tSkMJOQAdXTyxjlwrmK3H19K55P8AC2Don3Vw5ubXiV80u/ojOMXJnXKlqknHBI4ClqHcX4m0ku13B3yZKungrUdFpwApA7wRnHHBq8pBvrw2x2wi7PxFLEO2r6aY+0cEKAwEhQ4HXHx7K+Orsnm2zld211fy+Wv4/U6GuVdB+rB4VSR7VfochtLd+TIiJUMokxgpzd7N8EZPfirlZwkmuB1xjJKMt/v/ANmTfQXdqnf+UQwOLzyUD45/SnuxtdDaWU/3a88nH6y2miQ0ahry1+/h4fnXp0dvomEI7EgV95wuvw8Zb9TlkyWiiivSMAooooApVpqpVqMDJF80Z9mnwqaoYvmjPs0+FTVQFFFFAFarTvoKTwNbVigFF5PV5DrC05AOBrjKdfAZPu5c1a8QYsV4pdaBKiSAElevEkDXtp82ggqKUTWU5caOoxxH9fnSrKQLhCI06Vvym1kDXjpj9OzTiDQp5zcvJK07+82rVI3Nzc93Op9hi25IdjuAKQt4JUk9ihitb7utZaCUFw5wlIxgdtVWykwxNoTGWrCZCN0E6ZUNR+vxoQ9VXDjw4jbaEpjoc3W95AyVFXDJ9eKlstjTDgNQU4IayM7vHPM88nhn+j3RrczIlx5LqytiU627HKVEhlxIB3SO/CvUc57avJMVuA2440tCC4SpRUMkk8/9vVQGkaGlI0GoOdf6/rWuefLDaS0SnKhu4CgaqLveEx4Tjrju5HbGVOKISFfzqmh7UbKxcvvXuMp066KJ3a5MrI8CHMouT9EjKK2xhhRXUpSuUsuLSMICjndHL312E4GTw7aRrn9LOz8NJTCS/PcHDcRuI+KtfypdVcttPpDUWYbJt9rcOFLTlKCnvVxV6hXyVmHl5U3dkvlj836eyOhSjFaRe7W7cuvSBs9svmVcHz0a3m9Q12gHt45PAeDBshswzsvaAxkOS3TvyXf4ldnqFabKbG27ZaN9iOmlrGHZKxqe4dg7qYSa5MnIrUPs+P8AD6v1k/6Mop72zBrhuUtEaMta1BKUglR7AK6nnQ2kk0n3aQ5e7mi0xjvJ3gX1D8k/r8K2cOxJX2JehhOXoW2wkFydPeur6cFxWU9w5D4V6JVfZbci229tlIwQNasa+9jFRSSOdhRRRWRAooooApVpqpVqMDJF80Z9mnwqaoYvmjPs0+FTVQFFFFAFFFFAarSFpKVDIIxSTfrU7bZCpLIJYXneGox36a4z+tPFRvMofbLbiQUntoDxC/xQ62HwAVEHJA5d/wDXEHsrzy4hyPLS63lK0KCkqHIivd7/ALKuRVqkQ0b7ed4oHb/RPxPbSNP2XiXDeQ2hSFjjunUaYGU/n8e6sXNR7lGTYjaUXWzNNv7zbicrbcB+4saHxPxxV0/OkS3eiLTanTodzOo7TnhSnsls+7EKWApaGmQrLi04ySeAFPMdhqOjdbHHiTxNeTxDikMZOMOsv8IzhDm7lFe9i4u0TTaLhNlJ3PwsrCUZ9WKpkfQ/s+lWVyZqx2b6R+lPmaM18o+J5rfxs6OSAvWzYHZm1KC2bY264B998lw/A6D3CmFKUoSEpACQMADgKM1qpxKRqa5Z2XXPc5Nl6I3JqJ15Lack1ySrk0wgqKwABkknAFLEq8zLw91W1JUre0L5Gg9X867sTh1l0uiNcp/I6b5fHFOiFC8uUvQY4IHaf5UybGbLi2xxJkDeeXqSrUk1psrsY3b0iTKG+8o7xKtSTTklISMAYAr7TFxYY8OWJob2FZoorrMQooooAooooApVpqpVqMDJF80Z9mnwqaoYvmjPs0+FTVQFYrNYoArNYBzRQBWawTijOaAwpIUMEAiqC77JxbgS60Oid5KToaYKCajW0DzmTbb5alnKBJaHuV8agRtF0J3ZLTzBH8SCR8RmvTCEqGCARXHItEGSPtGEnPdXDbw7Ht6taMlIR07Sw8ayWx61YrJ2mhD/AOLZ+cUyvbG2l05LIGe6oRsNac56MfCuN8Fo+Zlzis/tZDTol0uHsbSVVxKvNzn+TBgLyeCneHwH86f2NkrUxghkHHdVmxb4scYbZSPdXRVwzHh11sx5jzqDsTcrs4l26PqUkcEcEj3U82rZ6Famwlpsbw54q1wANKK9GMYxWktEbCiiisiBWaxnWs0AUVigHNAZooooApVpqpVqMDJF80Z9mnwqaoYvmjPs0+FTVQFU+1Mx+Bs9JkR17jqd0JV2ZUB+tXFUG2v7rSvWj/WK12vUG/0OjGSlfBP5r+Sm2Duc2XKkx5Mlx9CUBSekUVEHPaad68++js4ucr2Q8a9AzWrFk3Wmzq4pCMMpqK12Fjbu4SoNsYEV5bKnXcKUg4OMHnUuxE6TPsq1SnlOrbeKApRycYB1Pvrh+kU5t0T2x8DU30efsN//ADJ/0prWpP7Trfob3XD/AE1S112NdKG3V7fgtswojymnHfLWpBwoJ4AZ7z4U3KUEJKlHAAyTXk0553aPaVfQknrDu41nkngPy1rPKm4w0u7NXC6I2Wuc/hj1G7Ya9vT4z0SU6px5khSVrOSpJ5e4+NNg4V5PaJLmz+0qQ8d0NuFp3vTnB/Q16wDkA0xbHKGn3Q4pRGu7mh8MuqFvbe6S7ZbWTEdLSnXN1ShxxjOlJke5bSy0FcZ+e8lJwVN7ygD2aUz/AEjfs6H7Y+FbfR3+x5Pt/wDyitFilO/k3pHbjyhRgeLyJvfqLLl32mt5S4+/MaBOnTJOD8RTdsrtSq870WUkJlITvZToFjtxyNXF3ZYkWqS3ISkt9Eoknlgca812TUpO00Ld4lZHu3TR89FkVzbTEfCzcacuRRlH5DNtzeZ8B2NHiPqZC0lSiniffS6zO2okth1h24OoPBSAog1afSL+0Ifsj40x7GD/ANmIv/3f6jRxdl8o70WFkMfBhZyJtv1+okG/bSWx5PTyJLajqEvp+98RTxs3tCm+w1lSQiQ1otI4HsI7qxteww7s5KU8E5bAUgniFZ0x4Up7ALWNoFJTndVHVvD3irHnqtUG9pmM1Vl4krlBRlH5EP8AaG8WvaBa5j7ytx3DjBV5JHcOA04e6vSo0huXGbkMr3m3EhST2g0q7cWHrcf6zjo+2ZH2oH4kdvu8KrNjNo0QUOwZjm6yAXG1H8JGpHvqwm6rHCb6PsYX0wy8ZXUrUo9GkMm1l9+p7cUsqxKf8lv+72qqn2Dm3SZKkqkSHno4TxcUVYXnlnupbnSZW09/y2klTqtxpBP3U/1qa9Ns9sZtNubiMjRIypXNSuZq1yldbzJ+VEyK68TFVUlucu/6HbWaKK7jwwpVpqpVqMDJF80Z9mnwqaoYvmjPs0+FTVQFUO2v7rS/Wj/WKvqodtf3Wl+tH+sVqu/Dl7HTifmIe6/k84trFyfdWLaHy4B5XQqIOPdVl9XbV/wXD/xFfzqx+jr9py/ZDxr0GuGjHU4b2z3c7iEqL3BQT9zyC5Rbyw0g3ISggnCemUSM+806fR7+w3/8yf8ASmovpF/ZsT2x8DUv0e/sN/8AzJ/0pq1Q5Mjl/Qwyr3fw/na119Ds2zuRt9iWhCsOyPs068AeJ+HjStsM1FRcHZ0qQ030Sd1sLWBknide7xqLba5devZYQsqajDcHZvc/5e6tmdg7u8wh3ejo30hW6tRBGeR0qTnKd24rejOimunC5LJcrmG27UZV1RNivtOpfThYbWFYUO3Hdj4U37I3P6ysTW8cusfZL93A/DFJ0nYW7Ro7jxXHWG0lRShRJOOzSt9hbmYl4MRasNShjBP4xw/UUrnKF25LWxkVV3YXLXLmcP8A7+C5+kX9mw/bHwpUtW0Vxs7C2Ya0BC1bxCkZ14U1/SL+zoftj4VjYBhl20yC40hZD/FSQfwirZFyyNJ6Mce2FXDlKceZb7fUWZ2015urJjOv5bXoUNoA3vhrTFsXs2/Gf+s5zRbVu4ZbUPKGeKiOWmlOKIzLZyhptJ7UpAqWt8MbUlKb2zhu4kpVOqqCin3PP/pE/aET2R8aqIG1V1tsNEWM42G0ZwFIBOpzVx9Iv7Qh+yPjV7sfGYc2ajKWy2one1KQT941zuEp5ElF6O+N1dXD65WQ5lv+xGnXq8X7dYdWt4ZylptGAT6hxpz2N2edtDDkqWkJkPDATxKE9h7yf0pkbZaa/wC22hP+FIFSV014/LLnk9s87I4j4lXhVxUYmCARgjII4V5VtXZ0We7qbZP2Lw6RCf4deFer1539In7Wjex/U1jmRTr2Z8HslHJ5U+jLTYSztsQ/rNzCnX8hH91Of1xTeKpNj/3Yh+o/6jV3W6mKVa0cebOU8ibk/XRmiiitxyBSrTVSrUYGSL5oz7NPhU1QxfNGfZp8KmqgxVPtVEfnbOymI6N9whKgkcThQP6VcVzzZse3xVyZTgbaRxUaxmk4tM2VSlGyMorbTE76P4MpiTKkOsLbbKAgFaSMnNPNcdtucO6x+nhOhxAODpgg94rsrCmEYQSi9m7Mundc5zWn8hW29hSJdqYWw0pzoncqCRkgYOtZ2LiS4ezru+0W3XHFLbSsYz5IAz7xTOeNVre0FrduZtyJQMkEjdwcZHLPDNYOuKs52zZHIslj+BGO0nsQ7FYps7aBPXY7iEtOdI8paSMnPD3mvTgMUaCuC43y22o7syUltZGdwaqx6hVrrjTF9SZGRbmTXl7LsjvIBGCK8wu1hnW/aPchx3FJU6FsKQkkDXI+FNn9u7Lvbu+9jt6I4q0t17tt10hykOKAyU8FD3GsLFXdpc3Y3USycLcnB6a9exSbdQpMu0R1sNKcLTmXAkZIGMZxUmwkOREszhkNKa6V4qSlQwcYAzj3UzZBqtTtDa1XP6uEpPWM7u7g43uzPDNZOuMbPEbNUciyeM6Ix2l1LOijNQTZseBFXKkuBtpv7yiK3t66s4km3pCd9IEGU+/FkMsLcbSkoUUDODmmDZWM9E2ejMyGy24ASUniMkkV2W66Q7tG6eG6HEA4OmCD3g1zzNorTAkKjyZiUOp+8kAkj4VoUIRm7N9zvlbdZSsbl+H9y0xRVL/bCxenD5FfyqWNtRZpchDDM1JcWcJBBGT2aitisg/U5njXJbcH+xa0ibf2+W9NjSWmFuN7m4ShOcHPCmmftDa7bLRFlSgh1eu7gnGe3sqxBCgCDkVjZGNsXDZsx7bMWyNvL+/qVezMV6Hs/EZfQUOBJKkniMkmrWtXHEMtqccUEoSCVKPACuC2363XZxxuG/0i29SCkjTt1rNcsEo7NU+e1ys17/UsqKxWazNIUq01Uq1GBki+aM+zT4VNUMXzRn2afCpqoMUt7efu4r2qaZKW9vP3cV7VNarvw5ex1YX5mHuhS2PvP1Xdw06rEeSQheeR5H+u2vUBwyK8XTEdVCVMSMtocCFEciRkV6VslefrW0JS6oGRHwhzvHI/12Vx4dn+x/Q9fjGMm/Hh7Mn2muws9oceSR0znkNDvPP3ca872cUVbSQlEkkvDJrs2muLl/v6WIw3221dEyB+I51PvP5CuawtFjauKyTktyN0n1EitVtjstWuyZ1YuOqMSW/iabZ6BtPeDZrSp5vHTOHcbzyJ5+6kOxWGXtJLccW8UtpOXXl+USewd9XP0jPkyYUccEoUs+8gfoavti46Gdmo6kpAU6VLUe05x4AVvkvGv5X2RxVT+yYKth8Un3OH/h7a9zHWJO927w/lSrerJM2anNrQ8SknLTydDnsPfXq1Lm3TKXNm3VkDLTiFA9muP1rO7HhyNxWmjThcQudyhZLafTqdmzV2+ubQiQsjpkncdA7R/OvM7otTd7lrQopUmQsgjiDvGmn6OXTvzmeWEKH5ilx+OJe1DsZRIDsxSCRxGVYrnuk7KoP1PQw640ZV0fRL/wBPQ9mL4m9W0KUQJDXkujtPb765dvP3cV7VNJkSRL2T2gIcBy2d1xI0DiD2eIpu2zktTNk0yGFhbbi0KSR2VtVrnTKL7o45YqpzK5w+CTTX9HN9HXmEz2o8KWb80H9rZLRJAckBOezOBTP9HPmEz2o8KWb64lja6S6rO6iQFHHHAwa02a8CGztx9/b7tfL+hl/4dRPT3vlFTwtgoUSY1IMt5zolhYSQACQcisf8Q7VjzaX8qf8A1VdWW+RL4wt2KHE9GcKS4MEfCumEMeT8vc8263iMIN2bSFfbyyK3xdmQojAS8OzsP6V37EX3r0L6vfX9vHHkZ/Ej/b+VM77DUiOtl1AW24khSTzFeWz4svZS/hTKiNw77Sv409h8DWNq8GzxF2fc3YslmY7xpfFH4Ri27vnRtC0x1+WsbzxB4DkPfUmwdlXGjqub4KVPp3W0nTye33/1xpcsNsf2lvinpRK2wrpJC+Ge73+FeotpShISkYSkYAHKlKds3bL6GOZOOLQsWHd9ZG1ZooruPEClWmqlWowMkXzRn2afCpqhi+aM+zT4VNVAUtbefu4r2qaZaWtvP3bV7VNarvw5ex1Yf5mHuin2JgtXGy3OI8MocUkeo40NLgdn7PzpUZCi24Uqac7weY8QabPo58zm+0T4VZX7ZOPe5TcnplMOBO6spTneHL31xKlzpjKPdHtSy4U5lkLfgf8AOij2Cs2+4u6vJ8lGUMgjieZ/T41UWz992/8AOK8TXpkOI1BhtxWU4baTupFeZ2z992/84rxNLK/DUI/qTHyHkSvm/wDj09upc/SMwQ/CkAaFKkH3YI8TV5sVJbf2bYShQKmSpCx2HOR+RFdO0ln+urUuOkgOpO+0f7w5e+vPrVeJ+y851tTJxnDrC9Mkc8/rWc34N/O+zNVMfteEqYvzRfY9XzS5t0+lrZtxtRALriUpHbrn9K4T9IsLosiE/v4+7kYz6/8Aali53W4bU3FtAZOfutMt5ITn+uNZXZEHBxj1bNeHw66NynatRj1L/wCjhk705/l5KPE1RNfvqP8AP/8Anr0LZ60izWpuMSC4TvOKHNR/rHurz1sH+2o/z/8A561WQcIVxfzOrHuV198120OO2Vg+s4HW2E5lRxkAfjTzFIiLs6LI7anMqbLiXG/7pzqK9fI0rzfbSw/V0zr0dGI751AH3F/yP86yyq2vvI/U1cKyYy1RZ7r3Lf6OvMJntR4UtXxtL218htY8lckJPqJFM30deYTPajwpYv7nQbWSnd3O4+FY4Zxg1qs/Ahs6sff2+7XfX9Dt/Yax4/7Lv/iGrS12eFZ2VNQ2yhKzlRJJJPrpTH0kOY/Zaf8Ax/8A+akj/SIHZCEO23cQpQBUl3JHuxXTC3HT8v8AB51uJxGcWp7a9/8A0dqTvpFQn6viLwN4OkZ7sU4DUClH6RR/0yL7b9DWzJ/CZy8O/Nw9zo2BQkWBSgkAqeVk8zoKZ6Wdgf3d9byv0pmrKj8OJjnfmZ+5miiitxxhSrTVSrUYGSL5oz7NPhU1QxfNGfZp8KmqgxUEuIxNjqjyW0utq4pUNK6KrbzdHrVHQ6za5dwKlbpRFAKkjHE5I0oVNp7RPBt8S2sdBEZS03nOE8z211Uq2Tbj69Sl5ix3FuKQs9ZWlPRjdzkZB7RirKwbRw75bIcsLbjuy299MZToKxqRw58Oyokl0Qbcnt9y5qvRZba3cDPTFQJJOSsdvb666JE6JFWhEiUyypz7gccCSr1Z41NRpPuWMpR7MK5J1pgXIATIrb2OBUNR76rLHthbb7dJ9tY32pUFxSFNuYBWAcFSe7Ndlnvsa8m4BpC2+oS1xXC5gZUnGSO7WjSa0yRk4vcXo4/7E2Lf3urL9XSqx41ZwbVBtySmHGbZzxKRqfWakauEJ9lbzMthxpv760uAhPrPKpenZ3m09KjLoy2N4eXpnTt0rFVwi9pG2d9s1qUm/qbYrhTZbcm4fWAioEnOek7+3112JdbcWtCHEqU2cLAOSk9/ZVDddrRBvC7VCtUy5Smmg68mOEgNpPDJJGvdWTSfc1xlKPwvQxVBKisTWFsSGw42sYUk865rZdm7jakXBTL0RBCipEpHRqRgkHPw41rNu7bVokXCAG5/QpyENvJSFHs3joOPOq1sibT2ieDb4ttY6CGylpvOcDmahlWK1zni9KhNOuHiojU1OucxHjNvzHW4oWB/3XAACRwzwNSl9lKUKLqAlwgIJUMKJ4Y7ax5VrWjJWTUuZN7K3+y1j/8AlzX51s1s3ZmHUutW9lK0HKTjODXfHlxpaCuNIaeSk4JbWFAHs0rVE6G7JVGblMrfR95pLgKh6xU8OHyM3fc+jk/3Jq550CLcWOgmMpdbznB5GtjNiCV1Qymescei6Qb3w41PpWTSa0ak3F7TIIkNiDHTHjNpbaRwSmp6gROhuSVRm5TKn0feaDgKh6xxqie2vA2vTs/EhpfUkJMh8yUIDeeQSdVHuGtVJLog229sZaKwKzQgUq01Uq1GBki+aM+zT4VNUMXzRn2afCpqoCsK+6azVdfb1E2ftL1xmlXRN4ASgZUpR0AA7SaAWfo8B/4cYwclUjTH99VKkeywouwmzF3YjBFwXcGd+QM75BWoYJ7NB8KerTtW/JuDNvl7N3C29Yz0Ti0At8MnJH3av1uw2mwhxxhCAoJSFEABXIeugPLb4GhtXfEX1VsR0gSIq7khw/Y7unRFOnHs1zXoOyTLrGy1ubelmWoMjDxSpJUnlorXhga1YO9SekJZe6Bx4DeS2vBUB2gGt3ZUaOpKHpDTRV90LWAT6s0B5patn5E+NdrraiGbxb7xIXHXjHSJ0y2rtBqsjyJ9w2B2glNx3GenvZcls4JKGzulaTjBwM6++vYMss6ZQjfV6t48ffVXO2htVrmQIjigTcnFJbU3ulOQNSo591AJOz9st13vklqFNtaWH7cpmTHtjTgSoHRKlE6BQJ9dU7a7vIjt3NTaw5sahDK0IOjqg5hzHd0aRn1168OpQWS4OgjtK1KtEA++tsRktKWQ0G3NVHTCs6a9tALuwDDjlmevMhG7JvD6pax/CknCEjuCR+dU21Tlgb2ndecvk7Z+6IaSkyEIPRPpxkcsKxw5U/MqaIKGlIIbO6Qk/d7u6lvaDadiLdk2iPZX7xMS2HltNpThpPIkq50ApyrnOu+ylnl3/pHrSi4KTNebbKTIaT/23FJHBJPH1Cum7L2Uc2P2jOzDTYV1dHTrYSsNnytMZ0zx4U52W8sXm2LfchPwQ2ssusy29wpIx7iNRrXc11IFcRroMjVbKcaetNAeZ34Jb2ktq7oIAhG0oTHVckLLAX+LGOCsY4/yoNtad2X2diLlJmw37+no+jStCUtHfG4kq1KeOvYa9NlKhJQlEwsBKjhIeIwT3ZqRQZQEJUEJAICAccccvzoDzxy2KtG1G0ULZ1jqynLMHG2mdAXMkAgdta7KubFdBakRWkfXwQOCF9Kl7d8orPZnPHSvQ2XIz6lOMracUPJUpBBI7iar7rcYFnhT54bZckRWFPLbQUhagBnB50B5PFZaegKjTZduh3vrhKnnGnjOS7v5BG7x92mK9cvomHZyemCSZnVV9EU6Hf3TjHfmuONdeuP2aS1ZwpFxY6VcjeTmONwKAOdTnONKuFy4zYG/IaRlW4N5YGVdnroDyPOzy9m7Wzs82RtSFM7vRpUHku6dIVnhjjnOlM9us8B36Vro65BZUpqKy+hW5910nVQ7z206LREjFclaWWj+N0gJ+JrZtyOtYU2ttSlpyCkglSe3vFASis0UUAUq01Uq1GBki+aM+zT4VNUMXzRn2afCpqoCl/bZFld2dXHv0hceI86hIdRnKF5yk5AOOHE6UwVE+wzKZUy+0h1pYwpC0hSVDsINAefw7pdLDtFaba3tGztBBuKygJISXmU4+9vJJyO89lVsXZ223a3bazZzKnnmLjL6ElRw0QN7KR2k4z6hXodv2bslqfVIgWuLGdVoVttAHHZnkK6kW6E23IbREZSiUpS30hAw6pQwoqHMkcaA8pfs8KHsVs5tCwhSbq7LYLkvpFFa97OQcnhgAe6rDaFuJfdor22LXZ0mC2lD8m4SFpcX5OQUY+7gc69EVabeuGzDXCYVGYKVNNFsFKCngQOWKgk7PWaZPTPk2yK9KTjDq2gVacPXQHmBQ7etkNh40mQ5l+appSwohW6FFOAf8OlW+2Gz9ihXrZSGqGy1C6VxlYWohO5xAJJ/iUTx50+t2a2NNRmm4EdLcRW/HQGwA0rXVI5HU1tcbTb7uwI9xhsymgreCXUBQB7R2UB51tA0HNuY1uXCgyrczb0mBHlyS0weRKdCFKxpjs1qvuEaRG+je7RzKjLYFyQGGo0gvJjjeBKN7HImvUZlitM+G1Dl26O9HZADTa2wQ2AMDd7NOysiyWoW5NuFujCGkghjohuZBznHroCHZ+wwNn4HV4TZBcIW84tRUt1eNVKJ5mlraCHapm1rzsHadVkvjLKEuZxuOI4jRWAr3HTSngDAwOFcFzsNpvO6blbo8so+6p1sEp9R4igPN7vfp94+ju+sXB5mSuBKbZEyOMIfG+NRyz6u2tr1E2ft8fZ+ds060bq7MaCVsvFTjyTnf39cnvz24p4vuysW57MOWKEGoDKikp6NsbqcKCuAxxrqh7N2aFM69HtkVuXjV9LQCicanPImgPPJ7a7nttfmblb7fNW1uojouEws9EyR95sYOe0nkaJMF57ZzY+BOmolJcunR9NHeKgW8qAAX3DTNej3KwWi8LQu426PKU391TrYUR3Z7KmVbICkRmzDYKIigphPRjDRAwCns91AIbVua2d+kKdFsTPV0PWVToZQSQXAcJOP641QohbLufRg/c330G9LbWXXlPHpy8SfJIznB4EY4a1671GJ17r3V2+tdH0fTbo39zOd3PZmuJWzFiXLdlqtEMvvJUlxwspysHQ59eaATox/639HQ/8AoHv/ANdNVkDZy13Wy7XTpsfppDEuUWVlR+zIG9ka9vhXpwtkFLkVwRGQuGkojq3BllJGCE9gxppQ1bYLDL7LURlDclSlPISgAOFXEkc80B5fLfafgbGPbRKddspjHrClbykF3dwkrx7uPf3137LGyn6UHfqAYg/Vp3d0KDe90gzuZ/D6tM5pvu1hlPxI0ezXI2pEdJQlpDCFtKTyBSRyqGwbLO2y6P3a43JdxuDrQZDnRhtDaAc4SkUAxVmiigClWmqlWowMkXzRn2afCpqhi+aM+zT4VNVBio33gwwt1QyEAkipKjfZD7C2iopCwRkcRQq1vqQsTA84hsoKVLSpQwoKGAQOI9dRquONwpZWtK3C2CCM5CiDpnuJ9VYNtXvNrE54LbChvBKNQcaY3ccqyLaUvpdblvICSo7gCSDvKKjxHf8AlWHmM/Js2VcWR1nRX/LJ3lcs6Z0qIXdslIDZ3iojG+nGgHPOOYrdVpYUgjeWFlC0FzeycK48dOOD7q0+qcEKTLeDgUVFe6jXIA4buPwjlR8xkvDNl3INOvIcYWkMthxSsjGDnHPuNSmez0UhxJ3xHGVbpBzpnSsOQG3elK1rJebS2o6cBn+ZrZcFpTchGSkSBhWMaaY0p5jHyGiJ6FPJZW2tt1SgN0kHQhRB05eSfhWoujHSLRhYKUqVw0OCQR6/JNH1YMbxkOl/IIeO7vDGcDGMYwTy5mg2phTC2lKWd9ISVZAOck72nPKjTzF+731N2riy64ppO8FJc3CCPz9WlbJmIVOXFA8pKck5HhWotzIeQ6CveQsrBzxzyPd/KtPqtr6wEzpF7wO9u6YzjB5Z/OnmJ92au3eOytxtYXvNuoaxjiVYwR3a/ka2RcUvLKGWVuFOq8YG6Mkc+PA1s5bI7qlqUDvLWF72mRgpOPV5IrVNsS0vfZfdaJ+/jB3xknByNOJ4U82y/d6N27jHcKQFjJCiRkeTjjmozdGxHadDah0i9wJUQkg4J1yewVubYyWg2FKTgKGRjJBOorRdqQo5ZfdZO+F5ThWuCnPlA8j+Qp5h92dLL6XisAEFBAPvAP61Cm4sqUsYUkoWUHI7M6940PwrZqEpmQp0SXSF4KkEJwTgDPDPLtrCrcwpaFHeyhSlA5472cg92tXzGPk2aG4YSVLjuJJAUgEjygSB26cRQm4FW5uRlq3llB8pOhAz20C1tqSpEh5yQggJCXAkgJBzjhrwHGpmoTTCENt5CG1lSU8hkHT1a1NSMm4HM5d2mmi8ttfQ7qlIWMEL3QSce4EiumLMZkrKWiT5CV/EkY9eUmuddoacbW0t10slKkob0Ab3gQcadhPHNdDEJqPIdebyFOhIUOWmdfzqrm9SS5NdO500UUVkawpVpqpVqMDJF80Z9mnwqaoYvmjPs0+FTVQFYrNFAFYrNFAYorNFAYorNFAYorNFAYorNFAFYrNFAYorNFAYoxWaKAxRWaKAxRWaKAKKKKAKVaaqVajAyRfNGfZp8KmpaEl9IAD7gA0ACzpR1qT6Q785oBlopa61J9Id+c0dak+kO/OaoGWilrrUn0h35zR1qT6Q785oBlopa61J9Id+c0dak+kO/OaAZaKWutSfSHfnNHWpPpDvzmgGWilrrUn0h35zR1qT6Q785oBlopa61J9Id+c0dak+kO/OaAZaKWutSfSHfnNHWpPpDvzmgGWilrrUn0h35zR1qT6Q785oBlopa61J9Id+c0dak+kO/OaAZaKWutSfSHfnNHWpPpDvzmgGWilrrUn0h35zR1qT6Q785oBlopa61J9Id+c0dak+kO/OaAZaVal61J9Id+c1FUK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BDAAoHBwgHBgoICAgLCgoLDhgQDg0NDh0VFhEYIx8lJCIfIiEmKzcvJik0KSEiMEExNDk7Pj4+JS5ESUM8SDc9Pjv/2wBDAQoLCw4NDhwQEBw7KCIoOzs7Ozs7Ozs7Ozs7Ozs7Ozs7Ozs7Ozs7Ozs7Ozs7Ozs7Ozs7Ozs7Ozs7Ozs7Ozs7Ozv/wAARCAFaANkDASIAAhEBAxEB/8QAGwAAAgIDAQAAAAAAAAAAAAAAAAYDBQECBAf/xABPEAABAwMBBAUIBwUGBAMJAQABAgMEAAURIQYSMUETFFFhsSI0VHFzgZGSBxUjMkKhwTU2UtHwFmJydLLhFyQlM5PC0iZDRFVkgqK04vH/xAAaAQEBAAMBAQAAAAAAAAAAAAAAAQIDBAUG/8QAMxEAAgICAAQEAwgBBQEAAAAAAAECAwQRBRIhMRMiQXEyUYEUIzM0YZGx0aEVQlLB4fD/2gAMAwEAAhEDEQA/APXI0ZhUVolhskoBJKBrpUnVY3o7XyCiL5oz7NPhU1AQ9VjejtfIKOqxvR2vkFTVzyJ8WL/33koOgwTqSSANO8kD30Bt1WN6O18go6rG9Ha+QUNymHUb7bqFJxnIVWUSWVhRS4khKt068+ygMdVjejtfIKOqxvR2vkFbB5srUgLSVIAKhngP6FYckssjLjiUjOMk6ccUBjqsb0dr5BR1WN6O18grDcyO6yp5DyChBUFKzonBIOfeDW4ebOPLGvDXjQGvVY3o7XyCjqsb0dr5BUiVpWMpII7QawXWxny0+Tx14UBp1WN6O18go6rG9Ha+QVuXUDOVpGOOvCsJfbUopCwSDgjPPAPgRQGvVY3o7XyCjqsb0dr5BW6nEpSVE6AZNRszGJDanGnApCTgnkDQGeqxvR2vkFHVY3o7XyCti82M+WnTj5VZDrZxhaddBrQGnVY3o7XyCjqsb0dr5BW/SIyRvJyOIzwo6RG9u7wz2ZoDTqsb0dr5BR1WN6O18goclMtuNtqVhTmd0YznHH1e+tumbwTvpwNDrwoDXqsb0dr5BR1WN6O18grYvtJSlRcSAo4B3uJ7K1TKZUEqS4kpUMg50xp/MUAdVjejtfIKOqxvR2vkFS1mgIeqxvR2vkFLdNVKtRgZIvmjPs0+FTVDF80Z9mnwqaqArkuNvauMYMulaQHW3MtndVlCwoDPLVNddFAVCrC11pUhEh5BxhCNFJTqknQ5zqkH3n3cszZ23qUS/LebU8vJJWEgnBTgaaDCjoOZphrjn25u4NpStak7u8AQAdCMHiDyNAczMOJFEsKlgpWNxYUpILYJJwTxzlZ491cqrHb2Ij7qpTuGwVLdUQSN3yiSMa+VvKPeo11/ULAIKXVgpJ3MgHdznOcjXieOaymwxEx5bCVO7stnonMqycYI0zw0NAQsW6BGbfUiTkSWlpUrKTkb61EjHHBcPwFCrW07LSpUvXdGUbqQpRCyc6jQZPKtk7ORRKXJU44px0eXnGDoQMDGmhPCtl2CMtxxfSOguFSsg6pUSTvJPIjOlASRGEwWWo31gtZ3iE9IU5VrvYGmumnqquNkjLaceduCiC86pC2sAI33N4gkankNT28K7pFohIYKlhZShOAACSANzhjX8A4d9cUKFCdiONOy1OdK42/kt9EcI3d3yTy8ipsqTfYmTZmFtIXFmeRkKaJCVjGQeP4tQONa/U1uRJadM1W9HLeUl0AZG7uZ9ZSPXW82LFMSKhUh4FtJDa2G98nGMHABGhCT6wKjNlt6pCXhMWFIyhOVJynONBzyMYHZTaGn8iSRaYJmuuOznG1PBQ6IugABQxoP8SlEd6vVUyIEViC7Gblbo6YKK1FJ3VgpwDy5J0761kwLbMW4448kqcJBIUNCUFGB7jUH1Ra1JcQZHSZaLYAKcpSQrhgZJ8o6nWm0NMkRZoa5YdVJ6VTJJ3PI0JKSrOBnknQ8NO7GGbBEjusqRJdHRKSdzfwFbqUJGcf4E/GtUWmEuQhtqTn7TpFJ4lSQSd3PZlWuc5rqkWSNJmGStSwpRBUEnAOmD364T8gqhrRxyLdbp88h2e64t7O4hK8jGoUBjkQlST3Z560O2mOttCUXFSlt/Zo33R/3Mk7xx+LKs+sCuuJYo0SQ2+la1ON8CcDOhAzp2GoXtnGH31LU+sIWHErQAOCyknB/D93lrrmhCdUSCtphtbyVJbHQJyoHeOUkg54nyPGuVu3259xK0zOlEhKw0E7uCMKzwGuN86n+eemNY4sZtKElSt3G6TjOBu4/0iuuJEERhLKVFSUaJyAMD3UBF9XNhsNoJSA90vAceY8a5ZGzzDxSpD7zKkJ3UqbwMaJGRpx8kfE8tKtqzQGBwrNFFAFKtNVKtRgZIvmjPs0+FTVDF80Z9mnwqaqAooooAooooAooooAooooDVxAWhSDnChjSuR62R3hg748oKBSrGCBgeFdhOK45N2gRVlDslAc/gByr4DWo0n3MlJrsbKgNHofKP2WcZAOcnJ4jurQW1ryPtHDuApAyPunGnDuHfXO5fCSRGts2Rg4yG9wfFWK0VdrlnSwyCM8ela/9VTSLzSOr6qjgpKd4YR0ZAPFOmh+Arf6tjbqUhOicY14YGB/Xear3NoJDAy/ZJwGfwIC8Dt0NSN7T2pbhbcf6BY/C8koP54ppDml8zuiwkRVkoWs5GCFEY/2411VG2826MoWFDureqloxbb6szRRRVIFFFFAFFFFAFFFFAFKtNVKtRgZIvmjPs0+FTVDF80Z9mnwqaqAooooAooooAoorBoDNVs+8sQnOgSC9IUMpaRx954Aev86rL3tJuPKgW1SVvpOHXOTY7PXy7vyrgjsNRG0qlurT0h4KJLjh5559p8aFOiRJlXFYbfed4AqjQzhI7lOc/wAvVXRFjONgtNuxoK18UsgLcz3qPH4Vu+2ytjqKXVRi6CElk7qgBxweVVLPU27S6h5tlM5lRSndSApaxnAxxwcH3a551CjCLW2tP278h09peUPyBAqr3IT2Xm7S87EAJLweO9n/AA54d+c91WDJOI8h154OIa3Sjfwkk41UBpnTxqiU5KjwhbVRA602veS8l4AHXPDnz0OmvPFCF8izQ1NBbDkpneGQUyHBjPdnFc71pl9AWzMbno4hucwlXu3k4x6yDXGu+ptlrZG7vrASlSc8zx/OuNra3ekuIU8hbavKbI4gYGB8CPz9wGXIyoS21hb9mdz5W6rpoyz6zqn/APGu+LtQ/Cdbj3plLRcOG32iVtr9+NPfVa7tUyrIKwRVM7c4jnSsx1ILaiQ7FcH2au3APA+rShT1Bp5t9AW2oKB7Kkryyz7RLsTo6Nxxy3ZwpteSuOew9o/2r0mDOZnx0vMrCgoZ0NUmjqooooQKKKKAKKKKAKVaaqVajAyRfNGfZp8KmqGL5oz7NPhU1UBRRRQBRRRQBSztZflQW026Gr/m5AI3goZaT/F/Xf2Vd3OezbID0x9W6hpOePE8h6ydKQbcoqVK2guJwpw9JgDP+FI92Py7aA7Y8b6pt6pHV1SJP3kt8ySeJJ9fOtkqbu0VLgWDIQnAd6MpI7Rg6gHGCn3VqqU7KbbUhaArKVLBO9gHjgj1HXurlkuNW91yalPlq3QlCB5S15wPWToO/A7KaKWLV7ZajtuSWyXN37MJG8tZ5gDjp28PVXCbhILjj8aKwxvrK+kfUXSe8ajHAcMjQVyBCmC4qYsOPOYLy8anmE/4Rrges65zVBeL8phfkrGCDlPOgLe7bRTG0pSZW6VndJbQAAffnApZfvAdYSXHCt1teSVKJ3tcZ1zVDLu0i4yBHjNuPuKOUpQMk47qvbRsVIkgP3V/cAA+yQoDOQCkFR08oaac6aKcEvaB91HRNuO4ON0bxUcjXTOtaw7VtPcHQuDapJCj99w9Gk8uKsZ4494p8tjNnsykqjW9CgUlO8AQtQI08o9oJBHDQUPX57d3WEBtQ/GPKUrQczz0GuByNCbFljYnbCXkoEZOOO89w0B7O8VlGwm1KE74chuYOQpL5z4f1mrN/aKa10qUTXkrDalYbJSM6kZI7/hmpLc7ImORkJnSAVI3nXC4cjmfWcCg2yrcsO08NYcXb1OHGMtKSsLHYQNfyq12U2gfsc9uPIQ41EfPkpcBBbVn7uvLsrtXFuUSOmTFlyQGVEuoKyvKSdcb3DHhxq9cYuCoSVXWHGnwynJWEhZaV3p7jzFBscGH0SGkuIIIUKlpO2KuqpS344VvNNrKUkcMA040IFFFFAFFFFAFKtNVKtRgZIvmjPs0+FTVDF80Z9mnwqaqAooooArFZrVR3UknlQCVtvNVMuMOyNqTun7Z/jnHBI9+v5Vw3J9xlaGmW+kbZQSUgjU8tDxHHTTl2Vz2x8T71dLy6rIU6oNknICE+SMfAH41xqmpZSXX2ilTxK1uJRrrqAT3DtI50KSQkpwhxG8UZUX0r1SonlungfKHLgKjelqfefnqBU1DyGkqGi3Maq7wkZ9/qrdxZZaO8ncWoArAOdeWtU7tyQ1a22t9KiOk30k8+kJx3ZCs++qDTaW8IStLrLik7oKSM4JHb8cUotNzNo5xaaV0bWcLdX91B5fE6VsWnb3cxGbWUoyVOOfwp4nHfx0507QLbHhQEJCEtsNJyM673addFJOOeCCKg2FrtUOxtJTFbWgrWEKcUftCSdMn8KknuwQas3pL7xWFLHkkEoCQEj3cOXOl2TcHbvJZt8VkLJdTubx8rsB7Bnu5Z7Kt22FR3HWnVtvIGV76BkLdPM9wBOMUICykgpOTppk6nnn/AH7q4HpSC440hzog2d915QyED3jU4zgVvMnMRUkEgrzgIGM68z2Y/lVK5DelwVPtYDAeWoDOd/Guv8WMntoU7YsTp4qpju+iA2pJCVaqecA4+vU47AaZLRBSt8rSpCgDohJ+6eePD4HnVamA5NXGjrV0Mdoqb6MDVJSUje0+8SVDTu7BTXs7bDEWhmYggKUEtutnyT/Lw4VSF/bLejoiFpBSoagjQg1zKdcipctyD9m15OSNSOWvqxVq451VBKlYVySngP51UuKK1FSjkmvE4rnrHh4cfif+EbIQ31K2xKRbdpHmcBKJH2icdp4/n40715/d1KjTIUpP4Hd0+o/7gU+RnOljtrHNIrr4dd4uNFvuuhjJaZLRWKzXeYhRRRQBSrTVSrUYGSL5oz7NPhU1QxfNGfZp8KmqgKKKKAKrtoJaoNgnSkY32mFqTnhkA1Y1RbYJLmzklof+8Tu0AmWodQ2TYQE7ynNxGO1RO6M/EVzZSsMIAC2FkNBfFOeQ9WhHw0rsUlabLHCVbv3Tw4YSmqtpC0rSCtDiWSVlOoIJBweOuuDRAimvhDZHAAUkTpoUFq3Th5eU47NAD7/5Uw359QjqSnishA7snjVBBbEu8pBR9mz5eAeGNAPj4VQNGzlpRFj9G6gEq8t9fDPYM55ciO+uraZuSI7chshaGjvrZKcgAfixzA/o1WXC8PW95MaOpI3AFLKU6kkZ58Md3PNcb21ch6O7EkJSW3BuqONRy5euoCex3Ntm4yOkCnpMzIS8dSd772O88PjVxdLiiC0o6FaiQlJ4KxprrwH6jTlSjb5jkW9RZTLXWBHdSttHNeDkDSrpqGuY/wBNcGnFrUMojNqydTkb38Kdf/8AKFORmHMuA6wk67/lLcOPKPf+lM+ycULC2XwpbFv1ykndUVKSCAO3dKgfdUUVEwz40ZyIhtt5fRtpQdE5ByNNOAPw40zW+1yI0l5HQ7yHCg8RgqB1Pu3UfnQhHbbeUSEqeaSl4KB3jneUdS5kns3hntIpzLaWmCtwBBzkc+B/2rnjwmgwHVtlCj5RKs5Scgnie0VDJkqfVjPkjh315/EM6GJXzPu+yM4QcmRuuqdVlROM6DJIFRms1g18BZbO6xzm9tnWlpaRTbRp/wCmOK5oKVD3KBpvsTvS2llX92k/aRYTan8/w4/OmrZjP1Iznsr7TgjfgP3OWfct6KKK9s1hRRRQBSrTVSrUYGSL5oz7NPhU1QxfNGfZp8KmqgKKKKAKrb4gLt5B4bwqyrkuSCuA4E8QMigEG4tBu2NJdKkILiUK3dCNQnHxqkbdQhxlLeUrDhS64fxIJxg4547ccqcLnFQ7CUCd9Lg6RI5YzqPXk0nyQHlAEhtkrKUKI0W4Bn4AjHrogL1+PkKSa4dkUFb7q1ZJDiUZ/X867L4svN9Lw39azsQ22UvdKSUFxYWkHGRujn7qoLCbbY9wU4u3sOGRvFSnQPJSeJyTp4/z4VbPIZa6WZJaSBoA1xPcSf0zTDOkuSiIsNptpplwNdC0kFbgIGd0DOMDmo/nXKw2hhZRDj9altZSjgpDAzw3j95WuCr4VCnO1a2IoSotKjtnRKRq89nOmo0yBwwfVXXHuSA4IsGIogk/Zg4JPaRxJ48e2u6DsxLnSmpNwkHKRlaE6q3seVrwHE8M6U5WuxRLe2AywlpKcZIH6/1xoQ47FY1IcanzAOstpIbSPutg41Hwq/hrQ0z0ym8ZUpKc9gOPdwNc8h9ltO+tSkMJOQAdXTyxjlwrmK3H19K55P8AC2Don3Vw5ubXiV80u/ojOMXJnXKlqknHBI4ClqHcX4m0ku13B3yZKungrUdFpwApA7wRnHHBq8pBvrw2x2wi7PxFLEO2r6aY+0cEKAwEhQ4HXHx7K+Orsnm2zld211fy+Wv4/U6GuVdB+rB4VSR7VfochtLd+TIiJUMokxgpzd7N8EZPfirlZwkmuB1xjJKMt/v/ANmTfQXdqnf+UQwOLzyUD45/SnuxtdDaWU/3a88nH6y2miQ0ahry1+/h4fnXp0dvomEI7EgV95wuvw8Zb9TlkyWiiivSMAooooApVpqpVqMDJF80Z9mnwqaoYvmjPs0+FTVQFFFFAFarTvoKTwNbVigFF5PV5DrC05AOBrjKdfAZPu5c1a8QYsV4pdaBKiSAElevEkDXtp82ggqKUTWU5caOoxxH9fnSrKQLhCI06Vvym1kDXjpj9OzTiDQp5zcvJK07+82rVI3Nzc93Op9hi25IdjuAKQt4JUk9ihitb7utZaCUFw5wlIxgdtVWykwxNoTGWrCZCN0E6ZUNR+vxoQ9VXDjw4jbaEpjoc3W95AyVFXDJ9eKlstjTDgNQU4IayM7vHPM88nhn+j3RrczIlx5LqytiU627HKVEhlxIB3SO/CvUc57avJMVuA2440tCC4SpRUMkk8/9vVQGkaGlI0GoOdf6/rWuefLDaS0SnKhu4CgaqLveEx4Tjrju5HbGVOKISFfzqmh7UbKxcvvXuMp066KJ3a5MrI8CHMouT9EjKK2xhhRXUpSuUsuLSMICjndHL312E4GTw7aRrn9LOz8NJTCS/PcHDcRuI+KtfypdVcttPpDUWYbJt9rcOFLTlKCnvVxV6hXyVmHl5U3dkvlj836eyOhSjFaRe7W7cuvSBs9svmVcHz0a3m9Q12gHt45PAeDBshswzsvaAxkOS3TvyXf4ldnqFabKbG27ZaN9iOmlrGHZKxqe4dg7qYSa5MnIrUPs+P8AD6v1k/6Mop72zBrhuUtEaMta1BKUglR7AK6nnQ2kk0n3aQ5e7mi0xjvJ3gX1D8k/r8K2cOxJX2JehhOXoW2wkFydPeur6cFxWU9w5D4V6JVfZbci229tlIwQNasa+9jFRSSOdhRRRWRAooooApVpqpVqMDJF80Z9mnwqaoYvmjPs0+FTVQFFFFAFFFFAarSFpKVDIIxSTfrU7bZCpLIJYXneGox36a4z+tPFRvMofbLbiQUntoDxC/xQ62HwAVEHJA5d/wDXEHsrzy4hyPLS63lK0KCkqHIivd7/ALKuRVqkQ0b7ed4oHb/RPxPbSNP2XiXDeQ2hSFjjunUaYGU/n8e6sXNR7lGTYjaUXWzNNv7zbicrbcB+4saHxPxxV0/OkS3eiLTanTodzOo7TnhSnsls+7EKWApaGmQrLi04ySeAFPMdhqOjdbHHiTxNeTxDikMZOMOsv8IzhDm7lFe9i4u0TTaLhNlJ3PwsrCUZ9WKpkfQ/s+lWVyZqx2b6R+lPmaM18o+J5rfxs6OSAvWzYHZm1KC2bY264B998lw/A6D3CmFKUoSEpACQMADgKM1qpxKRqa5Z2XXPc5Nl6I3JqJ15Lack1ySrk0wgqKwABkknAFLEq8zLw91W1JUre0L5Gg9X867sTh1l0uiNcp/I6b5fHFOiFC8uUvQY4IHaf5UybGbLi2xxJkDeeXqSrUk1psrsY3b0iTKG+8o7xKtSTTklISMAYAr7TFxYY8OWJob2FZoorrMQooooAooooApVpqpVqMDJF80Z9mnwqaoYvmjPs0+FTVQFYrNYoArNYBzRQBWawTijOaAwpIUMEAiqC77JxbgS60Oid5KToaYKCajW0DzmTbb5alnKBJaHuV8agRtF0J3ZLTzBH8SCR8RmvTCEqGCARXHItEGSPtGEnPdXDbw7Ht6taMlIR07Sw8ayWx61YrJ2mhD/AOLZ+cUyvbG2l05LIGe6oRsNac56MfCuN8Fo+Zlzis/tZDTol0uHsbSVVxKvNzn+TBgLyeCneHwH86f2NkrUxghkHHdVmxb4scYbZSPdXRVwzHh11sx5jzqDsTcrs4l26PqUkcEcEj3U82rZ6Famwlpsbw54q1wANKK9GMYxWktEbCiiisiBWaxnWs0AUVigHNAZooooApVpqpVqMDJF80Z9mnwqaoYvmjPs0+FTVQFU+1Mx+Bs9JkR17jqd0JV2ZUB+tXFUG2v7rSvWj/WK12vUG/0OjGSlfBP5r+Sm2Duc2XKkx5Mlx9CUBSekUVEHPaad68++js4ucr2Q8a9AzWrFk3Wmzq4pCMMpqK12Fjbu4SoNsYEV5bKnXcKUg4OMHnUuxE6TPsq1SnlOrbeKApRycYB1Pvrh+kU5t0T2x8DU30efsN//ADJ/0prWpP7Trfob3XD/AE1S112NdKG3V7fgtswojymnHfLWpBwoJ4AZ7z4U3KUEJKlHAAyTXk0553aPaVfQknrDu41nkngPy1rPKm4w0u7NXC6I2Wuc/hj1G7Ya9vT4z0SU6px5khSVrOSpJ5e4+NNg4V5PaJLmz+0qQ8d0NuFp3vTnB/Q16wDkA0xbHKGn3Q4pRGu7mh8MuqFvbe6S7ZbWTEdLSnXN1ShxxjOlJke5bSy0FcZ+e8lJwVN7ygD2aUz/AEjfs6H7Y+FbfR3+x5Pt/wDyitFilO/k3pHbjyhRgeLyJvfqLLl32mt5S4+/MaBOnTJOD8RTdsrtSq870WUkJlITvZToFjtxyNXF3ZYkWqS3ISkt9Eoknlgca812TUpO00Ld4lZHu3TR89FkVzbTEfCzcacuRRlH5DNtzeZ8B2NHiPqZC0lSiniffS6zO2okth1h24OoPBSAog1afSL+0Ifsj40x7GD/ANmIv/3f6jRxdl8o70WFkMfBhZyJtv1+okG/bSWx5PTyJLajqEvp+98RTxs3tCm+w1lSQiQ1otI4HsI7qxteww7s5KU8E5bAUgniFZ0x4Up7ALWNoFJTndVHVvD3irHnqtUG9pmM1Vl4krlBRlH5EP8AaG8WvaBa5j7ytx3DjBV5JHcOA04e6vSo0huXGbkMr3m3EhST2g0q7cWHrcf6zjo+2ZH2oH4kdvu8KrNjNo0QUOwZjm6yAXG1H8JGpHvqwm6rHCb6PsYX0wy8ZXUrUo9GkMm1l9+p7cUsqxKf8lv+72qqn2Dm3SZKkqkSHno4TxcUVYXnlnupbnSZW09/y2klTqtxpBP3U/1qa9Ns9sZtNubiMjRIypXNSuZq1yldbzJ+VEyK68TFVUlucu/6HbWaKK7jwwpVpqpVqMDJF80Z9mnwqaoYvmjPs0+FTVQFUO2v7rS/Wj/WKvqodtf3Wl+tH+sVqu/Dl7HTifmIe6/k84trFyfdWLaHy4B5XQqIOPdVl9XbV/wXD/xFfzqx+jr9py/ZDxr0GuGjHU4b2z3c7iEqL3BQT9zyC5Rbyw0g3ISggnCemUSM+806fR7+w3/8yf8ASmovpF/ZsT2x8DUv0e/sN/8AzJ/0pq1Q5Mjl/Qwyr3fw/na119Ds2zuRt9iWhCsOyPs068AeJ+HjStsM1FRcHZ0qQ030Sd1sLWBknide7xqLba5devZYQsqajDcHZvc/5e6tmdg7u8wh3ejo30hW6tRBGeR0qTnKd24rejOimunC5LJcrmG27UZV1RNivtOpfThYbWFYUO3Hdj4U37I3P6ysTW8cusfZL93A/DFJ0nYW7Ro7jxXHWG0lRShRJOOzSt9hbmYl4MRasNShjBP4xw/UUrnKF25LWxkVV3YXLXLmcP8A7+C5+kX9mw/bHwpUtW0Vxs7C2Ya0BC1bxCkZ14U1/SL+zoftj4VjYBhl20yC40hZD/FSQfwirZFyyNJ6Mce2FXDlKceZb7fUWZ2015urJjOv5bXoUNoA3vhrTFsXs2/Gf+s5zRbVu4ZbUPKGeKiOWmlOKIzLZyhptJ7UpAqWt8MbUlKb2zhu4kpVOqqCin3PP/pE/aET2R8aqIG1V1tsNEWM42G0ZwFIBOpzVx9Iv7Qh+yPjV7sfGYc2ajKWy2one1KQT941zuEp5ElF6O+N1dXD65WQ5lv+xGnXq8X7dYdWt4ZylptGAT6hxpz2N2edtDDkqWkJkPDATxKE9h7yf0pkbZaa/wC22hP+FIFSV014/LLnk9s87I4j4lXhVxUYmCARgjII4V5VtXZ0We7qbZP2Lw6RCf4deFer1539In7Wjex/U1jmRTr2Z8HslHJ5U+jLTYSztsQ/rNzCnX8hH91Of1xTeKpNj/3Yh+o/6jV3W6mKVa0cebOU8ibk/XRmiiitxyBSrTVSrUYGSL5oz7NPhU1QxfNGfZp8KmqgxVPtVEfnbOymI6N9whKgkcThQP6VcVzzZse3xVyZTgbaRxUaxmk4tM2VSlGyMorbTE76P4MpiTKkOsLbbKAgFaSMnNPNcdtucO6x+nhOhxAODpgg94rsrCmEYQSi9m7Mundc5zWn8hW29hSJdqYWw0pzoncqCRkgYOtZ2LiS4ezru+0W3XHFLbSsYz5IAz7xTOeNVre0FrduZtyJQMkEjdwcZHLPDNYOuKs52zZHIslj+BGO0nsQ7FYps7aBPXY7iEtOdI8paSMnPD3mvTgMUaCuC43y22o7syUltZGdwaqx6hVrrjTF9SZGRbmTXl7LsjvIBGCK8wu1hnW/aPchx3FJU6FsKQkkDXI+FNn9u7Lvbu+9jt6I4q0t17tt10hykOKAyU8FD3GsLFXdpc3Y3USycLcnB6a9exSbdQpMu0R1sNKcLTmXAkZIGMZxUmwkOREszhkNKa6V4qSlQwcYAzj3UzZBqtTtDa1XP6uEpPWM7u7g43uzPDNZOuMbPEbNUciyeM6Ix2l1LOijNQTZseBFXKkuBtpv7yiK3t66s4km3pCd9IEGU+/FkMsLcbSkoUUDODmmDZWM9E2ejMyGy24ASUniMkkV2W66Q7tG6eG6HEA4OmCD3g1zzNorTAkKjyZiUOp+8kAkj4VoUIRm7N9zvlbdZSsbl+H9y0xRVL/bCxenD5FfyqWNtRZpchDDM1JcWcJBBGT2aitisg/U5njXJbcH+xa0ibf2+W9NjSWmFuN7m4ShOcHPCmmftDa7bLRFlSgh1eu7gnGe3sqxBCgCDkVjZGNsXDZsx7bMWyNvL+/qVezMV6Hs/EZfQUOBJKkniMkmrWtXHEMtqccUEoSCVKPACuC2363XZxxuG/0i29SCkjTt1rNcsEo7NU+e1ys17/UsqKxWazNIUq01Uq1GBki+aM+zT4VNUMXzRn2afCpqoMUt7efu4r2qaZKW9vP3cV7VNarvw5ex1YX5mHuhS2PvP1Xdw06rEeSQheeR5H+u2vUBwyK8XTEdVCVMSMtocCFEciRkV6VslefrW0JS6oGRHwhzvHI/12Vx4dn+x/Q9fjGMm/Hh7Mn2muws9oceSR0znkNDvPP3ca872cUVbSQlEkkvDJrs2muLl/v6WIw3221dEyB+I51PvP5CuawtFjauKyTktyN0n1EitVtjstWuyZ1YuOqMSW/iabZ6BtPeDZrSp5vHTOHcbzyJ5+6kOxWGXtJLccW8UtpOXXl+USewd9XP0jPkyYUccEoUs+8gfoavti46Gdmo6kpAU6VLUe05x4AVvkvGv5X2RxVT+yYKth8Un3OH/h7a9zHWJO927w/lSrerJM2anNrQ8SknLTydDnsPfXq1Lm3TKXNm3VkDLTiFA9muP1rO7HhyNxWmjThcQudyhZLafTqdmzV2+ubQiQsjpkncdA7R/OvM7otTd7lrQopUmQsgjiDvGmn6OXTvzmeWEKH5ilx+OJe1DsZRIDsxSCRxGVYrnuk7KoP1PQw640ZV0fRL/wBPQ9mL4m9W0KUQJDXkujtPb765dvP3cV7VNJkSRL2T2gIcBy2d1xI0DiD2eIpu2zktTNk0yGFhbbi0KSR2VtVrnTKL7o45YqpzK5w+CTTX9HN9HXmEz2o8KWb80H9rZLRJAckBOezOBTP9HPmEz2o8KWb64lja6S6rO6iQFHHHAwa02a8CGztx9/b7tfL+hl/4dRPT3vlFTwtgoUSY1IMt5zolhYSQACQcisf8Q7VjzaX8qf8A1VdWW+RL4wt2KHE9GcKS4MEfCumEMeT8vc8263iMIN2bSFfbyyK3xdmQojAS8OzsP6V37EX3r0L6vfX9vHHkZ/Ej/b+VM77DUiOtl1AW24khSTzFeWz4svZS/hTKiNw77Sv409h8DWNq8GzxF2fc3YslmY7xpfFH4Ri27vnRtC0x1+WsbzxB4DkPfUmwdlXGjqub4KVPp3W0nTye33/1xpcsNsf2lvinpRK2wrpJC+Ge73+FeotpShISkYSkYAHKlKds3bL6GOZOOLQsWHd9ZG1ZooruPEClWmqlWowMkXzRn2afCpqhi+aM+zT4VNVAUtbefu4r2qaZaWtvP3bV7VNarvw5ex1Yf5mHuin2JgtXGy3OI8MocUkeo40NLgdn7PzpUZCi24Uqac7weY8QabPo58zm+0T4VZX7ZOPe5TcnplMOBO6spTneHL31xKlzpjKPdHtSy4U5lkLfgf8AOij2Cs2+4u6vJ8lGUMgjieZ/T41UWz992/8AOK8TXpkOI1BhtxWU4baTupFeZ2z992/84rxNLK/DUI/qTHyHkSvm/wDj09upc/SMwQ/CkAaFKkH3YI8TV5sVJbf2bYShQKmSpCx2HOR+RFdO0ln+urUuOkgOpO+0f7w5e+vPrVeJ+y851tTJxnDrC9Mkc8/rWc34N/O+zNVMfteEqYvzRfY9XzS5t0+lrZtxtRALriUpHbrn9K4T9IsLosiE/v4+7kYz6/8Aali53W4bU3FtAZOfutMt5ITn+uNZXZEHBxj1bNeHw66NynatRj1L/wCjhk705/l5KPE1RNfvqP8AP/8Anr0LZ60izWpuMSC4TvOKHNR/rHurz1sH+2o/z/8A561WQcIVxfzOrHuV198120OO2Vg+s4HW2E5lRxkAfjTzFIiLs6LI7anMqbLiXG/7pzqK9fI0rzfbSw/V0zr0dGI751AH3F/yP86yyq2vvI/U1cKyYy1RZ7r3Lf6OvMJntR4UtXxtL218htY8lckJPqJFM30deYTPajwpYv7nQbWSnd3O4+FY4Zxg1qs/Ahs6sff2+7XfX9Dt/Yax4/7Lv/iGrS12eFZ2VNQ2yhKzlRJJJPrpTH0kOY/Zaf8Ax/8A+akj/SIHZCEO23cQpQBUl3JHuxXTC3HT8v8AB51uJxGcWp7a9/8A0dqTvpFQn6viLwN4OkZ7sU4DUClH6RR/0yL7b9DWzJ/CZy8O/Nw9zo2BQkWBSgkAqeVk8zoKZ6Wdgf3d9byv0pmrKj8OJjnfmZ+5miiitxxhSrTVSrUYGSL5oz7NPhU1QxfNGfZp8KmqgxUEuIxNjqjyW0utq4pUNK6KrbzdHrVHQ6za5dwKlbpRFAKkjHE5I0oVNp7RPBt8S2sdBEZS03nOE8z211Uq2Tbj69Sl5ix3FuKQs9ZWlPRjdzkZB7RirKwbRw75bIcsLbjuy299MZToKxqRw58Oyokl0Qbcnt9y5qvRZba3cDPTFQJJOSsdvb666JE6JFWhEiUyypz7gccCSr1Z41NRpPuWMpR7MK5J1pgXIATIrb2OBUNR76rLHthbb7dJ9tY32pUFxSFNuYBWAcFSe7Ndlnvsa8m4BpC2+oS1xXC5gZUnGSO7WjSa0yRk4vcXo4/7E2Lf3urL9XSqx41ZwbVBtySmHGbZzxKRqfWakauEJ9lbzMthxpv760uAhPrPKpenZ3m09KjLoy2N4eXpnTt0rFVwi9pG2d9s1qUm/qbYrhTZbcm4fWAioEnOek7+3112JdbcWtCHEqU2cLAOSk9/ZVDddrRBvC7VCtUy5Smmg68mOEgNpPDJJGvdWTSfc1xlKPwvQxVBKisTWFsSGw42sYUk865rZdm7jakXBTL0RBCipEpHRqRgkHPw41rNu7bVokXCAG5/QpyENvJSFHs3joOPOq1sibT2ieDb4ttY6CGylpvOcDmahlWK1zni9KhNOuHiojU1OucxHjNvzHW4oWB/3XAACRwzwNSl9lKUKLqAlwgIJUMKJ4Y7ax5VrWjJWTUuZN7K3+y1j/8AlzX51s1s3ZmHUutW9lK0HKTjODXfHlxpaCuNIaeSk4JbWFAHs0rVE6G7JVGblMrfR95pLgKh6xU8OHyM3fc+jk/3Jq550CLcWOgmMpdbznB5GtjNiCV1Qymescei6Qb3w41PpWTSa0ak3F7TIIkNiDHTHjNpbaRwSmp6gROhuSVRm5TKn0feaDgKh6xxqie2vA2vTs/EhpfUkJMh8yUIDeeQSdVHuGtVJLog229sZaKwKzQgUq01Uq1GBki+aM+zT4VNUMXzRn2afCpqoCsK+6azVdfb1E2ftL1xmlXRN4ASgZUpR0AA7SaAWfo8B/4cYwclUjTH99VKkeywouwmzF3YjBFwXcGd+QM75BWoYJ7NB8KerTtW/JuDNvl7N3C29Yz0Ti0At8MnJH3av1uw2mwhxxhCAoJSFEABXIeugPLb4GhtXfEX1VsR0gSIq7khw/Y7unRFOnHs1zXoOyTLrGy1ubelmWoMjDxSpJUnlorXhga1YO9SekJZe6Bx4DeS2vBUB2gGt3ZUaOpKHpDTRV90LWAT6s0B5patn5E+NdrraiGbxb7xIXHXjHSJ0y2rtBqsjyJ9w2B2glNx3GenvZcls4JKGzulaTjBwM6++vYMss6ZQjfV6t48ffVXO2htVrmQIjigTcnFJbU3ulOQNSo591AJOz9st13vklqFNtaWH7cpmTHtjTgSoHRKlE6BQJ9dU7a7vIjt3NTaw5sahDK0IOjqg5hzHd0aRn1168OpQWS4OgjtK1KtEA++tsRktKWQ0G3NVHTCs6a9tALuwDDjlmevMhG7JvD6pax/CknCEjuCR+dU21Tlgb2ndecvk7Z+6IaSkyEIPRPpxkcsKxw5U/MqaIKGlIIbO6Qk/d7u6lvaDadiLdk2iPZX7xMS2HltNpThpPIkq50ApyrnOu+ylnl3/pHrSi4KTNebbKTIaT/23FJHBJPH1Cum7L2Uc2P2jOzDTYV1dHTrYSsNnytMZ0zx4U52W8sXm2LfchPwQ2ssusy29wpIx7iNRrXc11IFcRroMjVbKcaetNAeZ34Jb2ktq7oIAhG0oTHVckLLAX+LGOCsY4/yoNtad2X2diLlJmw37+no+jStCUtHfG4kq1KeOvYa9NlKhJQlEwsBKjhIeIwT3ZqRQZQEJUEJAICAccccvzoDzxy2KtG1G0ULZ1jqynLMHG2mdAXMkAgdta7KubFdBakRWkfXwQOCF9Kl7d8orPZnPHSvQ2XIz6lOMracUPJUpBBI7iar7rcYFnhT54bZckRWFPLbQUhagBnB50B5PFZaegKjTZduh3vrhKnnGnjOS7v5BG7x92mK9cvomHZyemCSZnVV9EU6Hf3TjHfmuONdeuP2aS1ZwpFxY6VcjeTmONwKAOdTnONKuFy4zYG/IaRlW4N5YGVdnroDyPOzy9m7Wzs82RtSFM7vRpUHku6dIVnhjjnOlM9us8B36Vro65BZUpqKy+hW5910nVQ7z206LREjFclaWWj+N0gJ+JrZtyOtYU2ttSlpyCkglSe3vFASis0UUAUq01Uq1GBki+aM+zT4VNUMXzRn2afCpqoCl/bZFld2dXHv0hceI86hIdRnKF5yk5AOOHE6UwVE+wzKZUy+0h1pYwpC0hSVDsINAefw7pdLDtFaba3tGztBBuKygJISXmU4+9vJJyO89lVsXZ223a3bazZzKnnmLjL6ElRw0QN7KR2k4z6hXodv2bslqfVIgWuLGdVoVttAHHZnkK6kW6E23IbREZSiUpS30hAw6pQwoqHMkcaA8pfs8KHsVs5tCwhSbq7LYLkvpFFa97OQcnhgAe6rDaFuJfdor22LXZ0mC2lD8m4SFpcX5OQUY+7gc69EVabeuGzDXCYVGYKVNNFsFKCngQOWKgk7PWaZPTPk2yK9KTjDq2gVacPXQHmBQ7etkNh40mQ5l+appSwohW6FFOAf8OlW+2Gz9ihXrZSGqGy1C6VxlYWohO5xAJJ/iUTx50+t2a2NNRmm4EdLcRW/HQGwA0rXVI5HU1tcbTb7uwI9xhsymgreCXUBQB7R2UB51tA0HNuY1uXCgyrczb0mBHlyS0weRKdCFKxpjs1qvuEaRG+je7RzKjLYFyQGGo0gvJjjeBKN7HImvUZlitM+G1Dl26O9HZADTa2wQ2AMDd7NOysiyWoW5NuFujCGkghjohuZBznHroCHZ+wwNn4HV4TZBcIW84tRUt1eNVKJ5mlraCHapm1rzsHadVkvjLKEuZxuOI4jRWAr3HTSngDAwOFcFzsNpvO6blbo8so+6p1sEp9R4igPN7vfp94+ju+sXB5mSuBKbZEyOMIfG+NRyz6u2tr1E2ft8fZ+ds060bq7MaCVsvFTjyTnf39cnvz24p4vuysW57MOWKEGoDKikp6NsbqcKCuAxxrqh7N2aFM69HtkVuXjV9LQCicanPImgPPJ7a7nttfmblb7fNW1uojouEws9EyR95sYOe0nkaJMF57ZzY+BOmolJcunR9NHeKgW8qAAX3DTNej3KwWi8LQu426PKU391TrYUR3Z7KmVbICkRmzDYKIigphPRjDRAwCns91AIbVua2d+kKdFsTPV0PWVToZQSQXAcJOP641QohbLufRg/c330G9LbWXXlPHpy8SfJIznB4EY4a1671GJ17r3V2+tdH0fTbo39zOd3PZmuJWzFiXLdlqtEMvvJUlxwspysHQ59eaATox/639HQ/8AoHv/ANdNVkDZy13Wy7XTpsfppDEuUWVlR+zIG9ka9vhXpwtkFLkVwRGQuGkojq3BllJGCE9gxppQ1bYLDL7LURlDclSlPISgAOFXEkc80B5fLfafgbGPbRKddspjHrClbykF3dwkrx7uPf3137LGyn6UHfqAYg/Vp3d0KDe90gzuZ/D6tM5pvu1hlPxI0ezXI2pEdJQlpDCFtKTyBSRyqGwbLO2y6P3a43JdxuDrQZDnRhtDaAc4SkUAxVmiigClWmqlWowMkXzRn2afCpqhi+aM+zT4VNVBio33gwwt1QyEAkipKjfZD7C2iopCwRkcRQq1vqQsTA84hsoKVLSpQwoKGAQOI9dRquONwpZWtK3C2CCM5CiDpnuJ9VYNtXvNrE54LbChvBKNQcaY3ccqyLaUvpdblvICSo7gCSDvKKjxHf8AlWHmM/Js2VcWR1nRX/LJ3lcs6Z0qIXdslIDZ3iojG+nGgHPOOYrdVpYUgjeWFlC0FzeycK48dOOD7q0+qcEKTLeDgUVFe6jXIA4buPwjlR8xkvDNl3INOvIcYWkMthxSsjGDnHPuNSmez0UhxJ3xHGVbpBzpnSsOQG3elK1rJebS2o6cBn+ZrZcFpTchGSkSBhWMaaY0p5jHyGiJ6FPJZW2tt1SgN0kHQhRB05eSfhWoujHSLRhYKUqVw0OCQR6/JNH1YMbxkOl/IIeO7vDGcDGMYwTy5mg2phTC2lKWd9ISVZAOck72nPKjTzF+731N2riy64ppO8FJc3CCPz9WlbJmIVOXFA8pKck5HhWotzIeQ6CveQsrBzxzyPd/KtPqtr6wEzpF7wO9u6YzjB5Z/OnmJ92au3eOytxtYXvNuoaxjiVYwR3a/ka2RcUvLKGWVuFOq8YG6Mkc+PA1s5bI7qlqUDvLWF72mRgpOPV5IrVNsS0vfZfdaJ+/jB3xknByNOJ4U82y/d6N27jHcKQFjJCiRkeTjjmozdGxHadDah0i9wJUQkg4J1yewVubYyWg2FKTgKGRjJBOorRdqQo5ZfdZO+F5ThWuCnPlA8j+Qp5h92dLL6XisAEFBAPvAP61Cm4sqUsYUkoWUHI7M6940PwrZqEpmQp0SXSF4KkEJwTgDPDPLtrCrcwpaFHeyhSlA5472cg92tXzGPk2aG4YSVLjuJJAUgEjygSB26cRQm4FW5uRlq3llB8pOhAz20C1tqSpEh5yQggJCXAkgJBzjhrwHGpmoTTCENt5CG1lSU8hkHT1a1NSMm4HM5d2mmi8ttfQ7qlIWMEL3QSce4EiumLMZkrKWiT5CV/EkY9eUmuddoacbW0t10slKkob0Ab3gQcadhPHNdDEJqPIdebyFOhIUOWmdfzqrm9SS5NdO500UUVkawpVpqpVqMDJF80Z9mnwqaoYvmjPs0+FTVQFYrNFAFYrNFAYorNFAYorNFAYorNFAYorNFAFYrNFAYorNFAYoxWaKAxRWaKAxRWaKAKKKKAKVaaqVajAyRfNGfZp8KmpaEl9IAD7gA0ACzpR1qT6Q785oBlopa61J9Id+c0dak+kO/OaoGWilrrUn0h35zR1qT6Q785oBlopa61J9Id+c0dak+kO/OaAZaKWutSfSHfnNHWpPpDvzmgGWilrrUn0h35zR1qT6Q785oBlopa61J9Id+c0dak+kO/OaAZaKWutSfSHfnNHWpPpDvzmgGWilrrUn0h35zR1qT6Q785oBlopa61J9Id+c0dak+kO/OaAZaKWutSfSHfnNHWpPpDvzmgGWilrrUn0h35zR1qT6Q785oBlopa61J9Id+c0dak+kO/OaAZaVal61J9Id+c1FUK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BDAAoHBwgHBgoICAgLCgoLDhgQDg0NDh0VFhEYIx8lJCIfIiEmKzcvJik0KSEiMEExNDk7Pj4+JS5ESUM8SDc9Pjv/2wBDAQoLCw4NDhwQEBw7KCIoOzs7Ozs7Ozs7Ozs7Ozs7Ozs7Ozs7Ozs7Ozs7Ozs7Ozs7Ozs7Ozs7Ozs7Ozs7Ozs7Ozv/wAARCAFaANkDASIAAhEBAxEB/8QAGwAAAgIDAQAAAAAAAAAAAAAAAAYDBQECBAf/xABPEAABAwMBBAUIBwUGBAMJAQABAgMEAAURIQYSMUETFFFhsSI0VHFzgZGSBxUjMkKhwTU2UtHwFmJydLLhFyQlM5PC0iZDRFVkgqK04vH/xAAaAQEBAAMBAQAAAAAAAAAAAAAAAQIDBAUG/8QAMxEAAgICAAQEAwgBBQEAAAAAAAECAwQRBRIhMRMiQXEyUYEUIzM0YZGx0aEVQlLB4fD/2gAMAwEAAhEDEQA/APXI0ZhUVolhskoBJKBrpUnVY3o7XyCiL5oz7NPhU1AQ9VjejtfIKOqxvR2vkFTVzyJ8WL/33koOgwTqSSANO8kD30Bt1WN6O18go6rG9Ha+QUNymHUb7bqFJxnIVWUSWVhRS4khKt068+ygMdVjejtfIKOqxvR2vkFbB5srUgLSVIAKhngP6FYckssjLjiUjOMk6ccUBjqsb0dr5BR1WN6O18grDcyO6yp5DyChBUFKzonBIOfeDW4ebOPLGvDXjQGvVY3o7XyCjqsb0dr5BUiVpWMpII7QawXWxny0+Tx14UBp1WN6O18go6rG9Ha+QVuXUDOVpGOOvCsJfbUopCwSDgjPPAPgRQGvVY3o7XyCjqsb0dr5BW6nEpSVE6AZNRszGJDanGnApCTgnkDQGeqxvR2vkFHVY3o7XyCti82M+WnTj5VZDrZxhaddBrQGnVY3o7XyCjqsb0dr5BW/SIyRvJyOIzwo6RG9u7wz2ZoDTqsb0dr5BR1WN6O18goclMtuNtqVhTmd0YznHH1e+tumbwTvpwNDrwoDXqsb0dr5BR1WN6O18grYvtJSlRcSAo4B3uJ7K1TKZUEqS4kpUMg50xp/MUAdVjejtfIKOqxvR2vkFS1mgIeqxvR2vkFLdNVKtRgZIvmjPs0+FTVDF80Z9mnwqaqArkuNvauMYMulaQHW3MtndVlCwoDPLVNddFAVCrC11pUhEh5BxhCNFJTqknQ5zqkH3n3cszZ23qUS/LebU8vJJWEgnBTgaaDCjoOZphrjn25u4NpStak7u8AQAdCMHiDyNAczMOJFEsKlgpWNxYUpILYJJwTxzlZ491cqrHb2Ij7qpTuGwVLdUQSN3yiSMa+VvKPeo11/ULAIKXVgpJ3MgHdznOcjXieOaymwxEx5bCVO7stnonMqycYI0zw0NAQsW6BGbfUiTkSWlpUrKTkb61EjHHBcPwFCrW07LSpUvXdGUbqQpRCyc6jQZPKtk7ORRKXJU44px0eXnGDoQMDGmhPCtl2CMtxxfSOguFSsg6pUSTvJPIjOlASRGEwWWo31gtZ3iE9IU5VrvYGmumnqquNkjLaceduCiC86pC2sAI33N4gkankNT28K7pFohIYKlhZShOAACSANzhjX8A4d9cUKFCdiONOy1OdK42/kt9EcI3d3yTy8ipsqTfYmTZmFtIXFmeRkKaJCVjGQeP4tQONa/U1uRJadM1W9HLeUl0AZG7uZ9ZSPXW82LFMSKhUh4FtJDa2G98nGMHABGhCT6wKjNlt6pCXhMWFIyhOVJynONBzyMYHZTaGn8iSRaYJmuuOznG1PBQ6IugABQxoP8SlEd6vVUyIEViC7Gblbo6YKK1FJ3VgpwDy5J0761kwLbMW4448kqcJBIUNCUFGB7jUH1Ra1JcQZHSZaLYAKcpSQrhgZJ8o6nWm0NMkRZoa5YdVJ6VTJJ3PI0JKSrOBnknQ8NO7GGbBEjusqRJdHRKSdzfwFbqUJGcf4E/GtUWmEuQhtqTn7TpFJ4lSQSd3PZlWuc5rqkWSNJmGStSwpRBUEnAOmD364T8gqhrRxyLdbp88h2e64t7O4hK8jGoUBjkQlST3Z560O2mOttCUXFSlt/Zo33R/3Mk7xx+LKs+sCuuJYo0SQ2+la1ON8CcDOhAzp2GoXtnGH31LU+sIWHErQAOCyknB/D93lrrmhCdUSCtphtbyVJbHQJyoHeOUkg54nyPGuVu3259xK0zOlEhKw0E7uCMKzwGuN86n+eemNY4sZtKElSt3G6TjOBu4/0iuuJEERhLKVFSUaJyAMD3UBF9XNhsNoJSA90vAceY8a5ZGzzDxSpD7zKkJ3UqbwMaJGRpx8kfE8tKtqzQGBwrNFFAFKtNVKtRgZIvmjPs0+FTVDF80Z9mnwqaqAooooAooooAooooAooooDVxAWhSDnChjSuR62R3hg748oKBSrGCBgeFdhOK45N2gRVlDslAc/gByr4DWo0n3MlJrsbKgNHofKP2WcZAOcnJ4jurQW1ryPtHDuApAyPunGnDuHfXO5fCSRGts2Rg4yG9wfFWK0VdrlnSwyCM8ela/9VTSLzSOr6qjgpKd4YR0ZAPFOmh+Arf6tjbqUhOicY14YGB/Xear3NoJDAy/ZJwGfwIC8Dt0NSN7T2pbhbcf6BY/C8koP54ppDml8zuiwkRVkoWs5GCFEY/2411VG2826MoWFDureqloxbb6szRRRVIFFFFAFFFFAFFFFAFKtNVKtRgZIvmjPs0+FTVDF80Z9mnwqaqAooooAooooAoorBoDNVs+8sQnOgSC9IUMpaRx954Aev86rL3tJuPKgW1SVvpOHXOTY7PXy7vyrgjsNRG0qlurT0h4KJLjh5559p8aFOiRJlXFYbfed4AqjQzhI7lOc/wAvVXRFjONgtNuxoK18UsgLcz3qPH4Vu+2ytjqKXVRi6CElk7qgBxweVVLPU27S6h5tlM5lRSndSApaxnAxxwcH3a551CjCLW2tP278h09peUPyBAqr3IT2Xm7S87EAJLweO9n/AA54d+c91WDJOI8h154OIa3Sjfwkk41UBpnTxqiU5KjwhbVRA602veS8l4AHXPDnz0OmvPFCF8izQ1NBbDkpneGQUyHBjPdnFc71pl9AWzMbno4hucwlXu3k4x6yDXGu+ptlrZG7vrASlSc8zx/OuNra3ekuIU8hbavKbI4gYGB8CPz9wGXIyoS21hb9mdz5W6rpoyz6zqn/APGu+LtQ/Cdbj3plLRcOG32iVtr9+NPfVa7tUyrIKwRVM7c4jnSsx1ILaiQ7FcH2au3APA+rShT1Bp5t9AW2oKB7Kkryyz7RLsTo6Nxxy3ZwpteSuOew9o/2r0mDOZnx0vMrCgoZ0NUmjqooooQKKKKAKKKKAKVaaqVajAyRfNGfZp8KmqGL5oz7NPhU1UBRRRQBRRRQBSztZflQW026Gr/m5AI3goZaT/F/Xf2Vd3OezbID0x9W6hpOePE8h6ydKQbcoqVK2guJwpw9JgDP+FI92Py7aA7Y8b6pt6pHV1SJP3kt8ySeJJ9fOtkqbu0VLgWDIQnAd6MpI7Rg6gHGCn3VqqU7KbbUhaArKVLBO9gHjgj1HXurlkuNW91yalPlq3QlCB5S15wPWToO/A7KaKWLV7ZajtuSWyXN37MJG8tZ5gDjp28PVXCbhILjj8aKwxvrK+kfUXSe8ajHAcMjQVyBCmC4qYsOPOYLy8anmE/4Rrges65zVBeL8phfkrGCDlPOgLe7bRTG0pSZW6VndJbQAAffnApZfvAdYSXHCt1teSVKJ3tcZ1zVDLu0i4yBHjNuPuKOUpQMk47qvbRsVIkgP3V/cAA+yQoDOQCkFR08oaac6aKcEvaB91HRNuO4ON0bxUcjXTOtaw7VtPcHQuDapJCj99w9Gk8uKsZ4494p8tjNnsykqjW9CgUlO8AQtQI08o9oJBHDQUPX57d3WEBtQ/GPKUrQczz0GuByNCbFljYnbCXkoEZOOO89w0B7O8VlGwm1KE74chuYOQpL5z4f1mrN/aKa10qUTXkrDalYbJSM6kZI7/hmpLc7ImORkJnSAVI3nXC4cjmfWcCg2yrcsO08NYcXb1OHGMtKSsLHYQNfyq12U2gfsc9uPIQ41EfPkpcBBbVn7uvLsrtXFuUSOmTFlyQGVEuoKyvKSdcb3DHhxq9cYuCoSVXWHGnwynJWEhZaV3p7jzFBscGH0SGkuIIIUKlpO2KuqpS344VvNNrKUkcMA040IFFFFAFFFFAFKtNVKtRgZIvmjPs0+FTVDF80Z9mnwqaqAooooArFZrVR3UknlQCVtvNVMuMOyNqTun7Z/jnHBI9+v5Vw3J9xlaGmW+kbZQSUgjU8tDxHHTTl2Vz2x8T71dLy6rIU6oNknICE+SMfAH41xqmpZSXX2ilTxK1uJRrrqAT3DtI50KSQkpwhxG8UZUX0r1SonlungfKHLgKjelqfefnqBU1DyGkqGi3Maq7wkZ9/qrdxZZaO8ncWoArAOdeWtU7tyQ1a22t9KiOk30k8+kJx3ZCs++qDTaW8IStLrLik7oKSM4JHb8cUotNzNo5xaaV0bWcLdX91B5fE6VsWnb3cxGbWUoyVOOfwp4nHfx0507QLbHhQEJCEtsNJyM673addFJOOeCCKg2FrtUOxtJTFbWgrWEKcUftCSdMn8KknuwQas3pL7xWFLHkkEoCQEj3cOXOl2TcHbvJZt8VkLJdTubx8rsB7Bnu5Z7Kt22FR3HWnVtvIGV76BkLdPM9wBOMUICykgpOTppk6nnn/AH7q4HpSC440hzog2d915QyED3jU4zgVvMnMRUkEgrzgIGM68z2Y/lVK5DelwVPtYDAeWoDOd/Guv8WMntoU7YsTp4qpju+iA2pJCVaqecA4+vU47AaZLRBSt8rSpCgDohJ+6eePD4HnVamA5NXGjrV0Mdoqb6MDVJSUje0+8SVDTu7BTXs7bDEWhmYggKUEtutnyT/Lw4VSF/bLejoiFpBSoagjQg1zKdcipctyD9m15OSNSOWvqxVq451VBKlYVySngP51UuKK1FSjkmvE4rnrHh4cfif+EbIQ31K2xKRbdpHmcBKJH2icdp4/n40715/d1KjTIUpP4Hd0+o/7gU+RnOljtrHNIrr4dd4uNFvuuhjJaZLRWKzXeYhRRRQBSrTVSrUYGSL5oz7NPhU1QxfNGfZp8KmqgKKKKAKrtoJaoNgnSkY32mFqTnhkA1Y1RbYJLmzklof+8Tu0AmWodQ2TYQE7ynNxGO1RO6M/EVzZSsMIAC2FkNBfFOeQ9WhHw0rsUlabLHCVbv3Tw4YSmqtpC0rSCtDiWSVlOoIJBweOuuDRAimvhDZHAAUkTpoUFq3Th5eU47NAD7/5Uw359QjqSnishA7snjVBBbEu8pBR9mz5eAeGNAPj4VQNGzlpRFj9G6gEq8t9fDPYM55ciO+uraZuSI7chshaGjvrZKcgAfixzA/o1WXC8PW95MaOpI3AFLKU6kkZ58Md3PNcb21ch6O7EkJSW3BuqONRy5euoCex3Ntm4yOkCnpMzIS8dSd772O88PjVxdLiiC0o6FaiQlJ4KxprrwH6jTlSjb5jkW9RZTLXWBHdSttHNeDkDSrpqGuY/wBNcGnFrUMojNqydTkb38Kdf/8AKFORmHMuA6wk67/lLcOPKPf+lM+ycULC2XwpbFv1ykndUVKSCAO3dKgfdUUVEwz40ZyIhtt5fRtpQdE5ByNNOAPw40zW+1yI0l5HQ7yHCg8RgqB1Pu3UfnQhHbbeUSEqeaSl4KB3jneUdS5kns3hntIpzLaWmCtwBBzkc+B/2rnjwmgwHVtlCj5RKs5Scgnie0VDJkqfVjPkjh315/EM6GJXzPu+yM4QcmRuuqdVlROM6DJIFRms1g18BZbO6xzm9tnWlpaRTbRp/wCmOK5oKVD3KBpvsTvS2llX92k/aRYTan8/w4/OmrZjP1Iznsr7TgjfgP3OWfct6KKK9s1hRRRQBSrTVSrUYGSL5oz7NPhU1QxfNGfZp8KmqgKKKKAKrb4gLt5B4bwqyrkuSCuA4E8QMigEG4tBu2NJdKkILiUK3dCNQnHxqkbdQhxlLeUrDhS64fxIJxg4547ccqcLnFQ7CUCd9Lg6RI5YzqPXk0nyQHlAEhtkrKUKI0W4Bn4AjHrogL1+PkKSa4dkUFb7q1ZJDiUZ/X867L4svN9Lw39azsQ22UvdKSUFxYWkHGRujn7qoLCbbY9wU4u3sOGRvFSnQPJSeJyTp4/z4VbPIZa6WZJaSBoA1xPcSf0zTDOkuSiIsNptpplwNdC0kFbgIGd0DOMDmo/nXKw2hhZRDj9altZSjgpDAzw3j95WuCr4VCnO1a2IoSotKjtnRKRq89nOmo0yBwwfVXXHuSA4IsGIogk/Zg4JPaRxJ48e2u6DsxLnSmpNwkHKRlaE6q3seVrwHE8M6U5WuxRLe2AywlpKcZIH6/1xoQ47FY1IcanzAOstpIbSPutg41Hwq/hrQ0z0ym8ZUpKc9gOPdwNc8h9ltO+tSkMJOQAdXTyxjlwrmK3H19K55P8AC2Don3Vw5ubXiV80u/ojOMXJnXKlqknHBI4ClqHcX4m0ku13B3yZKungrUdFpwApA7wRnHHBq8pBvrw2x2wi7PxFLEO2r6aY+0cEKAwEhQ4HXHx7K+Orsnm2zld211fy+Wv4/U6GuVdB+rB4VSR7VfochtLd+TIiJUMokxgpzd7N8EZPfirlZwkmuB1xjJKMt/v/ANmTfQXdqnf+UQwOLzyUD45/SnuxtdDaWU/3a88nH6y2miQ0ahry1+/h4fnXp0dvomEI7EgV95wuvw8Zb9TlkyWiiivSMAooooApVpqpVqMDJF80Z9mnwqaoYvmjPs0+FTVQFFFFAFarTvoKTwNbVigFF5PV5DrC05AOBrjKdfAZPu5c1a8QYsV4pdaBKiSAElevEkDXtp82ggqKUTWU5caOoxxH9fnSrKQLhCI06Vvym1kDXjpj9OzTiDQp5zcvJK07+82rVI3Nzc93Op9hi25IdjuAKQt4JUk9ihitb7utZaCUFw5wlIxgdtVWykwxNoTGWrCZCN0E6ZUNR+vxoQ9VXDjw4jbaEpjoc3W95AyVFXDJ9eKlstjTDgNQU4IayM7vHPM88nhn+j3RrczIlx5LqytiU627HKVEhlxIB3SO/CvUc57avJMVuA2440tCC4SpRUMkk8/9vVQGkaGlI0GoOdf6/rWuefLDaS0SnKhu4CgaqLveEx4Tjrju5HbGVOKISFfzqmh7UbKxcvvXuMp066KJ3a5MrI8CHMouT9EjKK2xhhRXUpSuUsuLSMICjndHL312E4GTw7aRrn9LOz8NJTCS/PcHDcRuI+KtfypdVcttPpDUWYbJt9rcOFLTlKCnvVxV6hXyVmHl5U3dkvlj836eyOhSjFaRe7W7cuvSBs9svmVcHz0a3m9Q12gHt45PAeDBshswzsvaAxkOS3TvyXf4ldnqFabKbG27ZaN9iOmlrGHZKxqe4dg7qYSa5MnIrUPs+P8AD6v1k/6Mop72zBrhuUtEaMta1BKUglR7AK6nnQ2kk0n3aQ5e7mi0xjvJ3gX1D8k/r8K2cOxJX2JehhOXoW2wkFydPeur6cFxWU9w5D4V6JVfZbci229tlIwQNasa+9jFRSSOdhRRRWRAooooApVpqpVqMDJF80Z9mnwqaoYvmjPs0+FTVQFFFFAFFFFAarSFpKVDIIxSTfrU7bZCpLIJYXneGox36a4z+tPFRvMofbLbiQUntoDxC/xQ62HwAVEHJA5d/wDXEHsrzy4hyPLS63lK0KCkqHIivd7/ALKuRVqkQ0b7ed4oHb/RPxPbSNP2XiXDeQ2hSFjjunUaYGU/n8e6sXNR7lGTYjaUXWzNNv7zbicrbcB+4saHxPxxV0/OkS3eiLTanTodzOo7TnhSnsls+7EKWApaGmQrLi04ySeAFPMdhqOjdbHHiTxNeTxDikMZOMOsv8IzhDm7lFe9i4u0TTaLhNlJ3PwsrCUZ9WKpkfQ/s+lWVyZqx2b6R+lPmaM18o+J5rfxs6OSAvWzYHZm1KC2bY264B998lw/A6D3CmFKUoSEpACQMADgKM1qpxKRqa5Z2XXPc5Nl6I3JqJ15Lack1ySrk0wgqKwABkknAFLEq8zLw91W1JUre0L5Gg9X867sTh1l0uiNcp/I6b5fHFOiFC8uUvQY4IHaf5UybGbLi2xxJkDeeXqSrUk1psrsY3b0iTKG+8o7xKtSTTklISMAYAr7TFxYY8OWJob2FZoorrMQooooAooooApVpqpVqMDJF80Z9mnwqaoYvmjPs0+FTVQFYrNYoArNYBzRQBWawTijOaAwpIUMEAiqC77JxbgS60Oid5KToaYKCajW0DzmTbb5alnKBJaHuV8agRtF0J3ZLTzBH8SCR8RmvTCEqGCARXHItEGSPtGEnPdXDbw7Ht6taMlIR07Sw8ayWx61YrJ2mhD/AOLZ+cUyvbG2l05LIGe6oRsNac56MfCuN8Fo+Zlzis/tZDTol0uHsbSVVxKvNzn+TBgLyeCneHwH86f2NkrUxghkHHdVmxb4scYbZSPdXRVwzHh11sx5jzqDsTcrs4l26PqUkcEcEj3U82rZ6Famwlpsbw54q1wANKK9GMYxWktEbCiiisiBWaxnWs0AUVigHNAZooooApVpqpVqMDJF80Z9mnwqaoYvmjPs0+FTVQFU+1Mx+Bs9JkR17jqd0JV2ZUB+tXFUG2v7rSvWj/WK12vUG/0OjGSlfBP5r+Sm2Duc2XKkx5Mlx9CUBSekUVEHPaad68++js4ucr2Q8a9AzWrFk3Wmzq4pCMMpqK12Fjbu4SoNsYEV5bKnXcKUg4OMHnUuxE6TPsq1SnlOrbeKApRycYB1Pvrh+kU5t0T2x8DU30efsN//ADJ/0prWpP7Trfob3XD/AE1S112NdKG3V7fgtswojymnHfLWpBwoJ4AZ7z4U3KUEJKlHAAyTXk0553aPaVfQknrDu41nkngPy1rPKm4w0u7NXC6I2Wuc/hj1G7Ya9vT4z0SU6px5khSVrOSpJ5e4+NNg4V5PaJLmz+0qQ8d0NuFp3vTnB/Q16wDkA0xbHKGn3Q4pRGu7mh8MuqFvbe6S7ZbWTEdLSnXN1ShxxjOlJke5bSy0FcZ+e8lJwVN7ygD2aUz/AEjfs6H7Y+FbfR3+x5Pt/wDyitFilO/k3pHbjyhRgeLyJvfqLLl32mt5S4+/MaBOnTJOD8RTdsrtSq870WUkJlITvZToFjtxyNXF3ZYkWqS3ISkt9Eoknlgca812TUpO00Ld4lZHu3TR89FkVzbTEfCzcacuRRlH5DNtzeZ8B2NHiPqZC0lSiniffS6zO2okth1h24OoPBSAog1afSL+0Ifsj40x7GD/ANmIv/3f6jRxdl8o70WFkMfBhZyJtv1+okG/bSWx5PTyJLajqEvp+98RTxs3tCm+w1lSQiQ1otI4HsI7qxteww7s5KU8E5bAUgniFZ0x4Up7ALWNoFJTndVHVvD3irHnqtUG9pmM1Vl4krlBRlH5EP8AaG8WvaBa5j7ytx3DjBV5JHcOA04e6vSo0huXGbkMr3m3EhST2g0q7cWHrcf6zjo+2ZH2oH4kdvu8KrNjNo0QUOwZjm6yAXG1H8JGpHvqwm6rHCb6PsYX0wy8ZXUrUo9GkMm1l9+p7cUsqxKf8lv+72qqn2Dm3SZKkqkSHno4TxcUVYXnlnupbnSZW09/y2klTqtxpBP3U/1qa9Ns9sZtNubiMjRIypXNSuZq1yldbzJ+VEyK68TFVUlucu/6HbWaKK7jwwpVpqpVqMDJF80Z9mnwqaoYvmjPs0+FTVQFUO2v7rS/Wj/WKvqodtf3Wl+tH+sVqu/Dl7HTifmIe6/k84trFyfdWLaHy4B5XQqIOPdVl9XbV/wXD/xFfzqx+jr9py/ZDxr0GuGjHU4b2z3c7iEqL3BQT9zyC5Rbyw0g3ISggnCemUSM+806fR7+w3/8yf8ASmovpF/ZsT2x8DUv0e/sN/8AzJ/0pq1Q5Mjl/Qwyr3fw/na119Ds2zuRt9iWhCsOyPs068AeJ+HjStsM1FRcHZ0qQ030Sd1sLWBknide7xqLba5devZYQsqajDcHZvc/5e6tmdg7u8wh3ejo30hW6tRBGeR0qTnKd24rejOimunC5LJcrmG27UZV1RNivtOpfThYbWFYUO3Hdj4U37I3P6ysTW8cusfZL93A/DFJ0nYW7Ro7jxXHWG0lRShRJOOzSt9hbmYl4MRasNShjBP4xw/UUrnKF25LWxkVV3YXLXLmcP8A7+C5+kX9mw/bHwpUtW0Vxs7C2Ya0BC1bxCkZ14U1/SL+zoftj4VjYBhl20yC40hZD/FSQfwirZFyyNJ6Mce2FXDlKceZb7fUWZ2015urJjOv5bXoUNoA3vhrTFsXs2/Gf+s5zRbVu4ZbUPKGeKiOWmlOKIzLZyhptJ7UpAqWt8MbUlKb2zhu4kpVOqqCin3PP/pE/aET2R8aqIG1V1tsNEWM42G0ZwFIBOpzVx9Iv7Qh+yPjV7sfGYc2ajKWy2one1KQT941zuEp5ElF6O+N1dXD65WQ5lv+xGnXq8X7dYdWt4ZylptGAT6hxpz2N2edtDDkqWkJkPDATxKE9h7yf0pkbZaa/wC22hP+FIFSV014/LLnk9s87I4j4lXhVxUYmCARgjII4V5VtXZ0We7qbZP2Lw6RCf4deFer1539In7Wjex/U1jmRTr2Z8HslHJ5U+jLTYSztsQ/rNzCnX8hH91Of1xTeKpNj/3Yh+o/6jV3W6mKVa0cebOU8ibk/XRmiiitxyBSrTVSrUYGSL5oz7NPhU1QxfNGfZp8KmqgxVPtVEfnbOymI6N9whKgkcThQP6VcVzzZse3xVyZTgbaRxUaxmk4tM2VSlGyMorbTE76P4MpiTKkOsLbbKAgFaSMnNPNcdtucO6x+nhOhxAODpgg94rsrCmEYQSi9m7Mundc5zWn8hW29hSJdqYWw0pzoncqCRkgYOtZ2LiS4ezru+0W3XHFLbSsYz5IAz7xTOeNVre0FrduZtyJQMkEjdwcZHLPDNYOuKs52zZHIslj+BGO0nsQ7FYps7aBPXY7iEtOdI8paSMnPD3mvTgMUaCuC43y22o7syUltZGdwaqx6hVrrjTF9SZGRbmTXl7LsjvIBGCK8wu1hnW/aPchx3FJU6FsKQkkDXI+FNn9u7Lvbu+9jt6I4q0t17tt10hykOKAyU8FD3GsLFXdpc3Y3USycLcnB6a9exSbdQpMu0R1sNKcLTmXAkZIGMZxUmwkOREszhkNKa6V4qSlQwcYAzj3UzZBqtTtDa1XP6uEpPWM7u7g43uzPDNZOuMbPEbNUciyeM6Ix2l1LOijNQTZseBFXKkuBtpv7yiK3t66s4km3pCd9IEGU+/FkMsLcbSkoUUDODmmDZWM9E2ejMyGy24ASUniMkkV2W66Q7tG6eG6HEA4OmCD3g1zzNorTAkKjyZiUOp+8kAkj4VoUIRm7N9zvlbdZSsbl+H9y0xRVL/bCxenD5FfyqWNtRZpchDDM1JcWcJBBGT2aitisg/U5njXJbcH+xa0ibf2+W9NjSWmFuN7m4ShOcHPCmmftDa7bLRFlSgh1eu7gnGe3sqxBCgCDkVjZGNsXDZsx7bMWyNvL+/qVezMV6Hs/EZfQUOBJKkniMkmrWtXHEMtqccUEoSCVKPACuC2363XZxxuG/0i29SCkjTt1rNcsEo7NU+e1ys17/UsqKxWazNIUq01Uq1GBki+aM+zT4VNUMXzRn2afCpqoMUt7efu4r2qaZKW9vP3cV7VNarvw5ex1YX5mHuhS2PvP1Xdw06rEeSQheeR5H+u2vUBwyK8XTEdVCVMSMtocCFEciRkV6VslefrW0JS6oGRHwhzvHI/12Vx4dn+x/Q9fjGMm/Hh7Mn2muws9oceSR0znkNDvPP3ca872cUVbSQlEkkvDJrs2muLl/v6WIw3221dEyB+I51PvP5CuawtFjauKyTktyN0n1EitVtjstWuyZ1YuOqMSW/iabZ6BtPeDZrSp5vHTOHcbzyJ5+6kOxWGXtJLccW8UtpOXXl+USewd9XP0jPkyYUccEoUs+8gfoavti46Gdmo6kpAU6VLUe05x4AVvkvGv5X2RxVT+yYKth8Un3OH/h7a9zHWJO927w/lSrerJM2anNrQ8SknLTydDnsPfXq1Lm3TKXNm3VkDLTiFA9muP1rO7HhyNxWmjThcQudyhZLafTqdmzV2+ubQiQsjpkncdA7R/OvM7otTd7lrQopUmQsgjiDvGmn6OXTvzmeWEKH5ilx+OJe1DsZRIDsxSCRxGVYrnuk7KoP1PQw640ZV0fRL/wBPQ9mL4m9W0KUQJDXkujtPb765dvP3cV7VNJkSRL2T2gIcBy2d1xI0DiD2eIpu2zktTNk0yGFhbbi0KSR2VtVrnTKL7o45YqpzK5w+CTTX9HN9HXmEz2o8KWb80H9rZLRJAckBOezOBTP9HPmEz2o8KWb64lja6S6rO6iQFHHHAwa02a8CGztx9/b7tfL+hl/4dRPT3vlFTwtgoUSY1IMt5zolhYSQACQcisf8Q7VjzaX8qf8A1VdWW+RL4wt2KHE9GcKS4MEfCumEMeT8vc8263iMIN2bSFfbyyK3xdmQojAS8OzsP6V37EX3r0L6vfX9vHHkZ/Ej/b+VM77DUiOtl1AW24khSTzFeWz4svZS/hTKiNw77Sv409h8DWNq8GzxF2fc3YslmY7xpfFH4Ri27vnRtC0x1+WsbzxB4DkPfUmwdlXGjqub4KVPp3W0nTye33/1xpcsNsf2lvinpRK2wrpJC+Ge73+FeotpShISkYSkYAHKlKds3bL6GOZOOLQsWHd9ZG1ZooruPEClWmqlWowMkXzRn2afCpqhi+aM+zT4VNVAUtbefu4r2qaZaWtvP3bV7VNarvw5ex1Yf5mHuin2JgtXGy3OI8MocUkeo40NLgdn7PzpUZCi24Uqac7weY8QabPo58zm+0T4VZX7ZOPe5TcnplMOBO6spTneHL31xKlzpjKPdHtSy4U5lkLfgf8AOij2Cs2+4u6vJ8lGUMgjieZ/T41UWz992/8AOK8TXpkOI1BhtxWU4baTupFeZ2z992/84rxNLK/DUI/qTHyHkSvm/wDj09upc/SMwQ/CkAaFKkH3YI8TV5sVJbf2bYShQKmSpCx2HOR+RFdO0ln+urUuOkgOpO+0f7w5e+vPrVeJ+y851tTJxnDrC9Mkc8/rWc34N/O+zNVMfteEqYvzRfY9XzS5t0+lrZtxtRALriUpHbrn9K4T9IsLosiE/v4+7kYz6/8Aali53W4bU3FtAZOfutMt5ITn+uNZXZEHBxj1bNeHw66NynatRj1L/wCjhk705/l5KPE1RNfvqP8AP/8Anr0LZ60izWpuMSC4TvOKHNR/rHurz1sH+2o/z/8A561WQcIVxfzOrHuV198120OO2Vg+s4HW2E5lRxkAfjTzFIiLs6LI7anMqbLiXG/7pzqK9fI0rzfbSw/V0zr0dGI751AH3F/yP86yyq2vvI/U1cKyYy1RZ7r3Lf6OvMJntR4UtXxtL218htY8lckJPqJFM30deYTPajwpYv7nQbWSnd3O4+FY4Zxg1qs/Ahs6sff2+7XfX9Dt/Yax4/7Lv/iGrS12eFZ2VNQ2yhKzlRJJJPrpTH0kOY/Zaf8Ax/8A+akj/SIHZCEO23cQpQBUl3JHuxXTC3HT8v8AB51uJxGcWp7a9/8A0dqTvpFQn6viLwN4OkZ7sU4DUClH6RR/0yL7b9DWzJ/CZy8O/Nw9zo2BQkWBSgkAqeVk8zoKZ6Wdgf3d9byv0pmrKj8OJjnfmZ+5miiitxxhSrTVSrUYGSL5oz7NPhU1QxfNGfZp8KmqgxUEuIxNjqjyW0utq4pUNK6KrbzdHrVHQ6za5dwKlbpRFAKkjHE5I0oVNp7RPBt8S2sdBEZS03nOE8z211Uq2Tbj69Sl5ix3FuKQs9ZWlPRjdzkZB7RirKwbRw75bIcsLbjuy299MZToKxqRw58Oyokl0Qbcnt9y5qvRZba3cDPTFQJJOSsdvb666JE6JFWhEiUyypz7gccCSr1Z41NRpPuWMpR7MK5J1pgXIATIrb2OBUNR76rLHthbb7dJ9tY32pUFxSFNuYBWAcFSe7Ndlnvsa8m4BpC2+oS1xXC5gZUnGSO7WjSa0yRk4vcXo4/7E2Lf3urL9XSqx41ZwbVBtySmHGbZzxKRqfWakauEJ9lbzMthxpv760uAhPrPKpenZ3m09KjLoy2N4eXpnTt0rFVwi9pG2d9s1qUm/qbYrhTZbcm4fWAioEnOek7+3112JdbcWtCHEqU2cLAOSk9/ZVDddrRBvC7VCtUy5Smmg68mOEgNpPDJJGvdWTSfc1xlKPwvQxVBKisTWFsSGw42sYUk865rZdm7jakXBTL0RBCipEpHRqRgkHPw41rNu7bVokXCAG5/QpyENvJSFHs3joOPOq1sibT2ieDb4ttY6CGylpvOcDmahlWK1zni9KhNOuHiojU1OucxHjNvzHW4oWB/3XAACRwzwNSl9lKUKLqAlwgIJUMKJ4Y7ax5VrWjJWTUuZN7K3+y1j/8AlzX51s1s3ZmHUutW9lK0HKTjODXfHlxpaCuNIaeSk4JbWFAHs0rVE6G7JVGblMrfR95pLgKh6xU8OHyM3fc+jk/3Jq550CLcWOgmMpdbznB5GtjNiCV1Qymescei6Qb3w41PpWTSa0ak3F7TIIkNiDHTHjNpbaRwSmp6gROhuSVRm5TKn0feaDgKh6xxqie2vA2vTs/EhpfUkJMh8yUIDeeQSdVHuGtVJLog229sZaKwKzQgUq01Uq1GBki+aM+zT4VNUMXzRn2afCpqoCsK+6azVdfb1E2ftL1xmlXRN4ASgZUpR0AA7SaAWfo8B/4cYwclUjTH99VKkeywouwmzF3YjBFwXcGd+QM75BWoYJ7NB8KerTtW/JuDNvl7N3C29Yz0Ti0At8MnJH3av1uw2mwhxxhCAoJSFEABXIeugPLb4GhtXfEX1VsR0gSIq7khw/Y7unRFOnHs1zXoOyTLrGy1ubelmWoMjDxSpJUnlorXhga1YO9SekJZe6Bx4DeS2vBUB2gGt3ZUaOpKHpDTRV90LWAT6s0B5patn5E+NdrraiGbxb7xIXHXjHSJ0y2rtBqsjyJ9w2B2glNx3GenvZcls4JKGzulaTjBwM6++vYMss6ZQjfV6t48ffVXO2htVrmQIjigTcnFJbU3ulOQNSo591AJOz9st13vklqFNtaWH7cpmTHtjTgSoHRKlE6BQJ9dU7a7vIjt3NTaw5sahDK0IOjqg5hzHd0aRn1168OpQWS4OgjtK1KtEA++tsRktKWQ0G3NVHTCs6a9tALuwDDjlmevMhG7JvD6pax/CknCEjuCR+dU21Tlgb2ndecvk7Z+6IaSkyEIPRPpxkcsKxw5U/MqaIKGlIIbO6Qk/d7u6lvaDadiLdk2iPZX7xMS2HltNpThpPIkq50ApyrnOu+ylnl3/pHrSi4KTNebbKTIaT/23FJHBJPH1Cum7L2Uc2P2jOzDTYV1dHTrYSsNnytMZ0zx4U52W8sXm2LfchPwQ2ssusy29wpIx7iNRrXc11IFcRroMjVbKcaetNAeZ34Jb2ktq7oIAhG0oTHVckLLAX+LGOCsY4/yoNtad2X2diLlJmw37+no+jStCUtHfG4kq1KeOvYa9NlKhJQlEwsBKjhIeIwT3ZqRQZQEJUEJAICAccccvzoDzxy2KtG1G0ULZ1jqynLMHG2mdAXMkAgdta7KubFdBakRWkfXwQOCF9Kl7d8orPZnPHSvQ2XIz6lOMracUPJUpBBI7iar7rcYFnhT54bZckRWFPLbQUhagBnB50B5PFZaegKjTZduh3vrhKnnGnjOS7v5BG7x92mK9cvomHZyemCSZnVV9EU6Hf3TjHfmuONdeuP2aS1ZwpFxY6VcjeTmONwKAOdTnONKuFy4zYG/IaRlW4N5YGVdnroDyPOzy9m7Wzs82RtSFM7vRpUHku6dIVnhjjnOlM9us8B36Vro65BZUpqKy+hW5910nVQ7z206LREjFclaWWj+N0gJ+JrZtyOtYU2ttSlpyCkglSe3vFASis0UUAUq01Uq1GBki+aM+zT4VNUMXzRn2afCpqoCl/bZFld2dXHv0hceI86hIdRnKF5yk5AOOHE6UwVE+wzKZUy+0h1pYwpC0hSVDsINAefw7pdLDtFaba3tGztBBuKygJISXmU4+9vJJyO89lVsXZ223a3bazZzKnnmLjL6ElRw0QN7KR2k4z6hXodv2bslqfVIgWuLGdVoVttAHHZnkK6kW6E23IbREZSiUpS30hAw6pQwoqHMkcaA8pfs8KHsVs5tCwhSbq7LYLkvpFFa97OQcnhgAe6rDaFuJfdor22LXZ0mC2lD8m4SFpcX5OQUY+7gc69EVabeuGzDXCYVGYKVNNFsFKCngQOWKgk7PWaZPTPk2yK9KTjDq2gVacPXQHmBQ7etkNh40mQ5l+appSwohW6FFOAf8OlW+2Gz9ihXrZSGqGy1C6VxlYWohO5xAJJ/iUTx50+t2a2NNRmm4EdLcRW/HQGwA0rXVI5HU1tcbTb7uwI9xhsymgreCXUBQB7R2UB51tA0HNuY1uXCgyrczb0mBHlyS0weRKdCFKxpjs1qvuEaRG+je7RzKjLYFyQGGo0gvJjjeBKN7HImvUZlitM+G1Dl26O9HZADTa2wQ2AMDd7NOysiyWoW5NuFujCGkghjohuZBznHroCHZ+wwNn4HV4TZBcIW84tRUt1eNVKJ5mlraCHapm1rzsHadVkvjLKEuZxuOI4jRWAr3HTSngDAwOFcFzsNpvO6blbo8so+6p1sEp9R4igPN7vfp94+ju+sXB5mSuBKbZEyOMIfG+NRyz6u2tr1E2ft8fZ+ds060bq7MaCVsvFTjyTnf39cnvz24p4vuysW57MOWKEGoDKikp6NsbqcKCuAxxrqh7N2aFM69HtkVuXjV9LQCicanPImgPPJ7a7nttfmblb7fNW1uojouEws9EyR95sYOe0nkaJMF57ZzY+BOmolJcunR9NHeKgW8qAAX3DTNej3KwWi8LQu426PKU391TrYUR3Z7KmVbICkRmzDYKIigphPRjDRAwCns91AIbVua2d+kKdFsTPV0PWVToZQSQXAcJOP641QohbLufRg/c330G9LbWXXlPHpy8SfJIznB4EY4a1671GJ17r3V2+tdH0fTbo39zOd3PZmuJWzFiXLdlqtEMvvJUlxwspysHQ59eaATox/639HQ/8AoHv/ANdNVkDZy13Wy7XTpsfppDEuUWVlR+zIG9ka9vhXpwtkFLkVwRGQuGkojq3BllJGCE9gxppQ1bYLDL7LURlDclSlPISgAOFXEkc80B5fLfafgbGPbRKddspjHrClbykF3dwkrx7uPf3137LGyn6UHfqAYg/Vp3d0KDe90gzuZ/D6tM5pvu1hlPxI0ezXI2pEdJQlpDCFtKTyBSRyqGwbLO2y6P3a43JdxuDrQZDnRhtDaAc4SkUAxVmiigClWmqlWowMkXzRn2afCpqhi+aM+zT4VNVBio33gwwt1QyEAkipKjfZD7C2iopCwRkcRQq1vqQsTA84hsoKVLSpQwoKGAQOI9dRquONwpZWtK3C2CCM5CiDpnuJ9VYNtXvNrE54LbChvBKNQcaY3ccqyLaUvpdblvICSo7gCSDvKKjxHf8AlWHmM/Js2VcWR1nRX/LJ3lcs6Z0qIXdslIDZ3iojG+nGgHPOOYrdVpYUgjeWFlC0FzeycK48dOOD7q0+qcEKTLeDgUVFe6jXIA4buPwjlR8xkvDNl3INOvIcYWkMthxSsjGDnHPuNSmez0UhxJ3xHGVbpBzpnSsOQG3elK1rJebS2o6cBn+ZrZcFpTchGSkSBhWMaaY0p5jHyGiJ6FPJZW2tt1SgN0kHQhRB05eSfhWoujHSLRhYKUqVw0OCQR6/JNH1YMbxkOl/IIeO7vDGcDGMYwTy5mg2phTC2lKWd9ISVZAOck72nPKjTzF+731N2riy64ppO8FJc3CCPz9WlbJmIVOXFA8pKck5HhWotzIeQ6CveQsrBzxzyPd/KtPqtr6wEzpF7wO9u6YzjB5Z/OnmJ92au3eOytxtYXvNuoaxjiVYwR3a/ka2RcUvLKGWVuFOq8YG6Mkc+PA1s5bI7qlqUDvLWF72mRgpOPV5IrVNsS0vfZfdaJ+/jB3xknByNOJ4U82y/d6N27jHcKQFjJCiRkeTjjmozdGxHadDah0i9wJUQkg4J1yewVubYyWg2FKTgKGRjJBOorRdqQo5ZfdZO+F5ThWuCnPlA8j+Qp5h92dLL6XisAEFBAPvAP61Cm4sqUsYUkoWUHI7M6940PwrZqEpmQp0SXSF4KkEJwTgDPDPLtrCrcwpaFHeyhSlA5472cg92tXzGPk2aG4YSVLjuJJAUgEjygSB26cRQm4FW5uRlq3llB8pOhAz20C1tqSpEh5yQggJCXAkgJBzjhrwHGpmoTTCENt5CG1lSU8hkHT1a1NSMm4HM5d2mmi8ttfQ7qlIWMEL3QSce4EiumLMZkrKWiT5CV/EkY9eUmuddoacbW0t10slKkob0Ab3gQcadhPHNdDEJqPIdebyFOhIUOWmdfzqrm9SS5NdO500UUVkawpVpqpVqMDJF80Z9mnwqaoYvmjPs0+FTVQFYrNFAFYrNFAYorNFAYorNFAYorNFAYorNFAFYrNFAYorNFAYoxWaKAxRWaKAxRWaKAKKKKAKVaaqVajAyRfNGfZp8KmpaEl9IAD7gA0ACzpR1qT6Q785oBlopa61J9Id+c0dak+kO/OaoGWilrrUn0h35zR1qT6Q785oBlopa61J9Id+c0dak+kO/OaAZaKWutSfSHfnNHWpPpDvzmgGWilrrUn0h35zR1qT6Q785oBlopa61J9Id+c0dak+kO/OaAZaKWutSfSHfnNHWpPpDvzmgGWilrrUn0h35zR1qT6Q785oBlopa61J9Id+c0dak+kO/OaAZaKWutSfSHfnNHWpPpDvzmgGWilrrUn0h35zR1qT6Q785oBlopa61J9Id+c0dak+kO/OaAZaVal61J9Id+c1FUK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data:image/jpeg;base64,/9j/4AAQSkZJRgABAQAAAQABAAD/2wBDAAoHBwgHBgoICAgLCgoLDhgQDg0NDh0VFhEYIx8lJCIfIiEmKzcvJik0KSEiMEExNDk7Pj4+JS5ESUM8SDc9Pjv/2wBDAQoLCw4NDhwQEBw7KCIoOzs7Ozs7Ozs7Ozs7Ozs7Ozs7Ozs7Ozs7Ozs7Ozs7Ozs7Ozs7Ozs7Ozs7Ozs7Ozs7Ozv/wAARCAFaANkDASIAAhEBAxEB/8QAGwAAAgIDAQAAAAAAAAAAAAAAAAYDBQECBAf/xABPEAABAwMBBAUIBwUGBAMJAQABAgMEAAURIQYSMUETFFFhsSI0VHFzgZGSBxUjMkKhwTU2UtHwFmJydLLhFyQlM5PC0iZDRFVkgqK04vH/xAAaAQEBAAMBAQAAAAAAAAAAAAAAAQIDBAUG/8QAMxEAAgICAAQEAwgBBQEAAAAAAAECAwQRBRIhMRMiQXEyUYEUIzM0YZGx0aEVQlLB4fD/2gAMAwEAAhEDEQA/APXI0ZhUVolhskoBJKBrpUnVY3o7XyCiL5oz7NPhU1AQ9VjejtfIKOqxvR2vkFTVzyJ8WL/33koOgwTqSSANO8kD30Bt1WN6O18go6rG9Ha+QUNymHUb7bqFJxnIVWUSWVhRS4khKt068+ygMdVjejtfIKOqxvR2vkFbB5srUgLSVIAKhngP6FYckssjLjiUjOMk6ccUBjqsb0dr5BR1WN6O18grDcyO6yp5DyChBUFKzonBIOfeDW4ebOPLGvDXjQGvVY3o7XyCjqsb0dr5BUiVpWMpII7QawXWxny0+Tx14UBp1WN6O18go6rG9Ha+QVuXUDOVpGOOvCsJfbUopCwSDgjPPAPgRQGvVY3o7XyCjqsb0dr5BW6nEpSVE6AZNRszGJDanGnApCTgnkDQGeqxvR2vkFHVY3o7XyCti82M+WnTj5VZDrZxhaddBrQGnVY3o7XyCjqsb0dr5BW/SIyRvJyOIzwo6RG9u7wz2ZoDTqsb0dr5BR1WN6O18goclMtuNtqVhTmd0YznHH1e+tumbwTvpwNDrwoDXqsb0dr5BR1WN6O18grYvtJSlRcSAo4B3uJ7K1TKZUEqS4kpUMg50xp/MUAdVjejtfIKOqxvR2vkFS1mgIeqxvR2vkFLdNVKtRgZIvmjPs0+FTVDF80Z9mnwqaqArkuNvauMYMulaQHW3MtndVlCwoDPLVNddFAVCrC11pUhEh5BxhCNFJTqknQ5zqkH3n3cszZ23qUS/LebU8vJJWEgnBTgaaDCjoOZphrjn25u4NpStak7u8AQAdCMHiDyNAczMOJFEsKlgpWNxYUpILYJJwTxzlZ491cqrHb2Ij7qpTuGwVLdUQSN3yiSMa+VvKPeo11/ULAIKXVgpJ3MgHdznOcjXieOaymwxEx5bCVO7stnonMqycYI0zw0NAQsW6BGbfUiTkSWlpUrKTkb61EjHHBcPwFCrW07LSpUvXdGUbqQpRCyc6jQZPKtk7ORRKXJU44px0eXnGDoQMDGmhPCtl2CMtxxfSOguFSsg6pUSTvJPIjOlASRGEwWWo31gtZ3iE9IU5VrvYGmumnqquNkjLaceduCiC86pC2sAI33N4gkankNT28K7pFohIYKlhZShOAACSANzhjX8A4d9cUKFCdiONOy1OdK42/kt9EcI3d3yTy8ipsqTfYmTZmFtIXFmeRkKaJCVjGQeP4tQONa/U1uRJadM1W9HLeUl0AZG7uZ9ZSPXW82LFMSKhUh4FtJDa2G98nGMHABGhCT6wKjNlt6pCXhMWFIyhOVJynONBzyMYHZTaGn8iSRaYJmuuOznG1PBQ6IugABQxoP8SlEd6vVUyIEViC7Gblbo6YKK1FJ3VgpwDy5J0761kwLbMW4448kqcJBIUNCUFGB7jUH1Ra1JcQZHSZaLYAKcpSQrhgZJ8o6nWm0NMkRZoa5YdVJ6VTJJ3PI0JKSrOBnknQ8NO7GGbBEjusqRJdHRKSdzfwFbqUJGcf4E/GtUWmEuQhtqTn7TpFJ4lSQSd3PZlWuc5rqkWSNJmGStSwpRBUEnAOmD364T8gqhrRxyLdbp88h2e64t7O4hK8jGoUBjkQlST3Z560O2mOttCUXFSlt/Zo33R/3Mk7xx+LKs+sCuuJYo0SQ2+la1ON8CcDOhAzp2GoXtnGH31LU+sIWHErQAOCyknB/D93lrrmhCdUSCtphtbyVJbHQJyoHeOUkg54nyPGuVu3259xK0zOlEhKw0E7uCMKzwGuN86n+eemNY4sZtKElSt3G6TjOBu4/0iuuJEERhLKVFSUaJyAMD3UBF9XNhsNoJSA90vAceY8a5ZGzzDxSpD7zKkJ3UqbwMaJGRpx8kfE8tKtqzQGBwrNFFAFKtNVKtRgZIvmjPs0+FTVDF80Z9mnwqaqAooooAooooAooooAooooDVxAWhSDnChjSuR62R3hg748oKBSrGCBgeFdhOK45N2gRVlDslAc/gByr4DWo0n3MlJrsbKgNHofKP2WcZAOcnJ4jurQW1ryPtHDuApAyPunGnDuHfXO5fCSRGts2Rg4yG9wfFWK0VdrlnSwyCM8ela/9VTSLzSOr6qjgpKd4YR0ZAPFOmh+Arf6tjbqUhOicY14YGB/Xear3NoJDAy/ZJwGfwIC8Dt0NSN7T2pbhbcf6BY/C8koP54ppDml8zuiwkRVkoWs5GCFEY/2411VG2826MoWFDureqloxbb6szRRRVIFFFFAFFFFAFFFFAFKtNVKtRgZIvmjPs0+FTVDF80Z9mnwqaqAooooAooooAoorBoDNVs+8sQnOgSC9IUMpaRx954Aev86rL3tJuPKgW1SVvpOHXOTY7PXy7vyrgjsNRG0qlurT0h4KJLjh5559p8aFOiRJlXFYbfed4AqjQzhI7lOc/wAvVXRFjONgtNuxoK18UsgLcz3qPH4Vu+2ytjqKXVRi6CElk7qgBxweVVLPU27S6h5tlM5lRSndSApaxnAxxwcH3a551CjCLW2tP278h09peUPyBAqr3IT2Xm7S87EAJLweO9n/AA54d+c91WDJOI8h154OIa3Sjfwkk41UBpnTxqiU5KjwhbVRA602veS8l4AHXPDnz0OmvPFCF8izQ1NBbDkpneGQUyHBjPdnFc71pl9AWzMbno4hucwlXu3k4x6yDXGu+ptlrZG7vrASlSc8zx/OuNra3ekuIU8hbavKbI4gYGB8CPz9wGXIyoS21hb9mdz5W6rpoyz6zqn/APGu+LtQ/Cdbj3plLRcOG32iVtr9+NPfVa7tUyrIKwRVM7c4jnSsx1ILaiQ7FcH2au3APA+rShT1Bp5t9AW2oKB7Kkryyz7RLsTo6Nxxy3ZwpteSuOew9o/2r0mDOZnx0vMrCgoZ0NUmjqooooQKKKKAKKKKAKVaaqVajAyRfNGfZp8KmqGL5oz7NPhU1UBRRRQBRRRQBSztZflQW026Gr/m5AI3goZaT/F/Xf2Vd3OezbID0x9W6hpOePE8h6ydKQbcoqVK2guJwpw9JgDP+FI92Py7aA7Y8b6pt6pHV1SJP3kt8ySeJJ9fOtkqbu0VLgWDIQnAd6MpI7Rg6gHGCn3VqqU7KbbUhaArKVLBO9gHjgj1HXurlkuNW91yalPlq3QlCB5S15wPWToO/A7KaKWLV7ZajtuSWyXN37MJG8tZ5gDjp28PVXCbhILjj8aKwxvrK+kfUXSe8ajHAcMjQVyBCmC4qYsOPOYLy8anmE/4Rrges65zVBeL8phfkrGCDlPOgLe7bRTG0pSZW6VndJbQAAffnApZfvAdYSXHCt1teSVKJ3tcZ1zVDLu0i4yBHjNuPuKOUpQMk47qvbRsVIkgP3V/cAA+yQoDOQCkFR08oaac6aKcEvaB91HRNuO4ON0bxUcjXTOtaw7VtPcHQuDapJCj99w9Gk8uKsZ4494p8tjNnsykqjW9CgUlO8AQtQI08o9oJBHDQUPX57d3WEBtQ/GPKUrQczz0GuByNCbFljYnbCXkoEZOOO89w0B7O8VlGwm1KE74chuYOQpL5z4f1mrN/aKa10qUTXkrDalYbJSM6kZI7/hmpLc7ImORkJnSAVI3nXC4cjmfWcCg2yrcsO08NYcXb1OHGMtKSsLHYQNfyq12U2gfsc9uPIQ41EfPkpcBBbVn7uvLsrtXFuUSOmTFlyQGVEuoKyvKSdcb3DHhxq9cYuCoSVXWHGnwynJWEhZaV3p7jzFBscGH0SGkuIIIUKlpO2KuqpS344VvNNrKUkcMA040IFFFFAFFFFAFKtNVKtRgZIvmjPs0+FTVDF80Z9mnwqaqAooooArFZrVR3UknlQCVtvNVMuMOyNqTun7Z/jnHBI9+v5Vw3J9xlaGmW+kbZQSUgjU8tDxHHTTl2Vz2x8T71dLy6rIU6oNknICE+SMfAH41xqmpZSXX2ilTxK1uJRrrqAT3DtI50KSQkpwhxG8UZUX0r1SonlungfKHLgKjelqfefnqBU1DyGkqGi3Maq7wkZ9/qrdxZZaO8ncWoArAOdeWtU7tyQ1a22t9KiOk30k8+kJx3ZCs++qDTaW8IStLrLik7oKSM4JHb8cUotNzNo5xaaV0bWcLdX91B5fE6VsWnb3cxGbWUoyVOOfwp4nHfx0507QLbHhQEJCEtsNJyM673addFJOOeCCKg2FrtUOxtJTFbWgrWEKcUftCSdMn8KknuwQas3pL7xWFLHkkEoCQEj3cOXOl2TcHbvJZt8VkLJdTubx8rsB7Bnu5Z7Kt22FR3HWnVtvIGV76BkLdPM9wBOMUICykgpOTppk6nnn/AH7q4HpSC440hzog2d915QyED3jU4zgVvMnMRUkEgrzgIGM68z2Y/lVK5DelwVPtYDAeWoDOd/Guv8WMntoU7YsTp4qpju+iA2pJCVaqecA4+vU47AaZLRBSt8rSpCgDohJ+6eePD4HnVamA5NXGjrV0Mdoqb6MDVJSUje0+8SVDTu7BTXs7bDEWhmYggKUEtutnyT/Lw4VSF/bLejoiFpBSoagjQg1zKdcipctyD9m15OSNSOWvqxVq451VBKlYVySngP51UuKK1FSjkmvE4rnrHh4cfif+EbIQ31K2xKRbdpHmcBKJH2icdp4/n40715/d1KjTIUpP4Hd0+o/7gU+RnOljtrHNIrr4dd4uNFvuuhjJaZLRWKzXeYhRRRQBSrTVSrUYGSL5oz7NPhU1QxfNGfZp8KmqgKKKKAKrtoJaoNgnSkY32mFqTnhkA1Y1RbYJLmzklof+8Tu0AmWodQ2TYQE7ynNxGO1RO6M/EVzZSsMIAC2FkNBfFOeQ9WhHw0rsUlabLHCVbv3Tw4YSmqtpC0rSCtDiWSVlOoIJBweOuuDRAimvhDZHAAUkTpoUFq3Th5eU47NAD7/5Uw359QjqSnishA7snjVBBbEu8pBR9mz5eAeGNAPj4VQNGzlpRFj9G6gEq8t9fDPYM55ciO+uraZuSI7chshaGjvrZKcgAfixzA/o1WXC8PW95MaOpI3AFLKU6kkZ58Md3PNcb21ch6O7EkJSW3BuqONRy5euoCex3Ntm4yOkCnpMzIS8dSd772O88PjVxdLiiC0o6FaiQlJ4KxprrwH6jTlSjb5jkW9RZTLXWBHdSttHNeDkDSrpqGuY/wBNcGnFrUMojNqydTkb38Kdf/8AKFORmHMuA6wk67/lLcOPKPf+lM+ycULC2XwpbFv1ykndUVKSCAO3dKgfdUUVEwz40ZyIhtt5fRtpQdE5ByNNOAPw40zW+1yI0l5HQ7yHCg8RgqB1Pu3UfnQhHbbeUSEqeaSl4KB3jneUdS5kns3hntIpzLaWmCtwBBzkc+B/2rnjwmgwHVtlCj5RKs5Scgnie0VDJkqfVjPkjh315/EM6GJXzPu+yM4QcmRuuqdVlROM6DJIFRms1g18BZbO6xzm9tnWlpaRTbRp/wCmOK5oKVD3KBpvsTvS2llX92k/aRYTan8/w4/OmrZjP1Iznsr7TgjfgP3OWfct6KKK9s1hRRRQBSrTVSrUYGSL5oz7NPhU1QxfNGfZp8KmqgKKKKAKrb4gLt5B4bwqyrkuSCuA4E8QMigEG4tBu2NJdKkILiUK3dCNQnHxqkbdQhxlLeUrDhS64fxIJxg4547ccqcLnFQ7CUCd9Lg6RI5YzqPXk0nyQHlAEhtkrKUKI0W4Bn4AjHrogL1+PkKSa4dkUFb7q1ZJDiUZ/X867L4svN9Lw39azsQ22UvdKSUFxYWkHGRujn7qoLCbbY9wU4u3sOGRvFSnQPJSeJyTp4/z4VbPIZa6WZJaSBoA1xPcSf0zTDOkuSiIsNptpplwNdC0kFbgIGd0DOMDmo/nXKw2hhZRDj9altZSjgpDAzw3j95WuCr4VCnO1a2IoSotKjtnRKRq89nOmo0yBwwfVXXHuSA4IsGIogk/Zg4JPaRxJ48e2u6DsxLnSmpNwkHKRlaE6q3seVrwHE8M6U5WuxRLe2AywlpKcZIH6/1xoQ47FY1IcanzAOstpIbSPutg41Hwq/hrQ0z0ym8ZUpKc9gOPdwNc8h9ltO+tSkMJOQAdXTyxjlwrmK3H19K55P8AC2Don3Vw5ubXiV80u/ojOMXJnXKlqknHBI4ClqHcX4m0ku13B3yZKungrUdFpwApA7wRnHHBq8pBvrw2x2wi7PxFLEO2r6aY+0cEKAwEhQ4HXHx7K+Orsnm2zld211fy+Wv4/U6GuVdB+rB4VSR7VfochtLd+TIiJUMokxgpzd7N8EZPfirlZwkmuB1xjJKMt/v/ANmTfQXdqnf+UQwOLzyUD45/SnuxtdDaWU/3a88nH6y2miQ0ahry1+/h4fnXp0dvomEI7EgV95wuvw8Zb9TlkyWiiivSMAooooApVpqpVqMDJF80Z9mnwqaoYvmjPs0+FTVQFFFFAFarTvoKTwNbVigFF5PV5DrC05AOBrjKdfAZPu5c1a8QYsV4pdaBKiSAElevEkDXtp82ggqKUTWU5caOoxxH9fnSrKQLhCI06Vvym1kDXjpj9OzTiDQp5zcvJK07+82rVI3Nzc93Op9hi25IdjuAKQt4JUk9ihitb7utZaCUFw5wlIxgdtVWykwxNoTGWrCZCN0E6ZUNR+vxoQ9VXDjw4jbaEpjoc3W95AyVFXDJ9eKlstjTDgNQU4IayM7vHPM88nhn+j3RrczIlx5LqytiU627HKVEhlxIB3SO/CvUc57avJMVuA2440tCC4SpRUMkk8/9vVQGkaGlI0GoOdf6/rWuefLDaS0SnKhu4CgaqLveEx4Tjrju5HbGVOKISFfzqmh7UbKxcvvXuMp066KJ3a5MrI8CHMouT9EjKK2xhhRXUpSuUsuLSMICjndHL312E4GTw7aRrn9LOz8NJTCS/PcHDcRuI+KtfypdVcttPpDUWYbJt9rcOFLTlKCnvVxV6hXyVmHl5U3dkvlj836eyOhSjFaRe7W7cuvSBs9svmVcHz0a3m9Q12gHt45PAeDBshswzsvaAxkOS3TvyXf4ldnqFabKbG27ZaN9iOmlrGHZKxqe4dg7qYSa5MnIrUPs+P8AD6v1k/6Mop72zBrhuUtEaMta1BKUglR7AK6nnQ2kk0n3aQ5e7mi0xjvJ3gX1D8k/r8K2cOxJX2JehhOXoW2wkFydPeur6cFxWU9w5D4V6JVfZbci229tlIwQNasa+9jFRSSOdhRRRWRAooooApVpqpVqMDJF80Z9mnwqaoYvmjPs0+FTVQFFFFAFFFFAarSFpKVDIIxSTfrU7bZCpLIJYXneGox36a4z+tPFRvMofbLbiQUntoDxC/xQ62HwAVEHJA5d/wDXEHsrzy4hyPLS63lK0KCkqHIivd7/ALKuRVqkQ0b7ed4oHb/RPxPbSNP2XiXDeQ2hSFjjunUaYGU/n8e6sXNR7lGTYjaUXWzNNv7zbicrbcB+4saHxPxxV0/OkS3eiLTanTodzOo7TnhSnsls+7EKWApaGmQrLi04ySeAFPMdhqOjdbHHiTxNeTxDikMZOMOsv8IzhDm7lFe9i4u0TTaLhNlJ3PwsrCUZ9WKpkfQ/s+lWVyZqx2b6R+lPmaM18o+J5rfxs6OSAvWzYHZm1KC2bY264B998lw/A6D3CmFKUoSEpACQMADgKM1qpxKRqa5Z2XXPc5Nl6I3JqJ15Lack1ySrk0wgqKwABkknAFLEq8zLw91W1JUre0L5Gg9X867sTh1l0uiNcp/I6b5fHFOiFC8uUvQY4IHaf5UybGbLi2xxJkDeeXqSrUk1psrsY3b0iTKG+8o7xKtSTTklISMAYAr7TFxYY8OWJob2FZoorrMQooooAooooApVpqpVqMDJF80Z9mnwqaoYvmjPs0+FTVQFYrNYoArNYBzRQBWawTijOaAwpIUMEAiqC77JxbgS60Oid5KToaYKCajW0DzmTbb5alnKBJaHuV8agRtF0J3ZLTzBH8SCR8RmvTCEqGCARXHItEGSPtGEnPdXDbw7Ht6taMlIR07Sw8ayWx61YrJ2mhD/AOLZ+cUyvbG2l05LIGe6oRsNac56MfCuN8Fo+Zlzis/tZDTol0uHsbSVVxKvNzn+TBgLyeCneHwH86f2NkrUxghkHHdVmxb4scYbZSPdXRVwzHh11sx5jzqDsTcrs4l26PqUkcEcEj3U82rZ6Famwlpsbw54q1wANKK9GMYxWktEbCiiisiBWaxnWs0AUVigHNAZooooApVpqpVqMDJF80Z9mnwqaoYvmjPs0+FTVQFU+1Mx+Bs9JkR17jqd0JV2ZUB+tXFUG2v7rSvWj/WK12vUG/0OjGSlfBP5r+Sm2Duc2XKkx5Mlx9CUBSekUVEHPaad68++js4ucr2Q8a9AzWrFk3Wmzq4pCMMpqK12Fjbu4SoNsYEV5bKnXcKUg4OMHnUuxE6TPsq1SnlOrbeKApRycYB1Pvrh+kU5t0T2x8DU30efsN//ADJ/0prWpP7Trfob3XD/AE1S112NdKG3V7fgtswojymnHfLWpBwoJ4AZ7z4U3KUEJKlHAAyTXk0553aPaVfQknrDu41nkngPy1rPKm4w0u7NXC6I2Wuc/hj1G7Ya9vT4z0SU6px5khSVrOSpJ5e4+NNg4V5PaJLmz+0qQ8d0NuFp3vTnB/Q16wDkA0xbHKGn3Q4pRGu7mh8MuqFvbe6S7ZbWTEdLSnXN1ShxxjOlJke5bSy0FcZ+e8lJwVN7ygD2aUz/AEjfs6H7Y+FbfR3+x5Pt/wDyitFilO/k3pHbjyhRgeLyJvfqLLl32mt5S4+/MaBOnTJOD8RTdsrtSq870WUkJlITvZToFjtxyNXF3ZYkWqS3ISkt9Eoknlgca812TUpO00Ld4lZHu3TR89FkVzbTEfCzcacuRRlH5DNtzeZ8B2NHiPqZC0lSiniffS6zO2okth1h24OoPBSAog1afSL+0Ifsj40x7GD/ANmIv/3f6jRxdl8o70WFkMfBhZyJtv1+okG/bSWx5PTyJLajqEvp+98RTxs3tCm+w1lSQiQ1otI4HsI7qxteww7s5KU8E5bAUgniFZ0x4Up7ALWNoFJTndVHVvD3irHnqtUG9pmM1Vl4krlBRlH5EP8AaG8WvaBa5j7ytx3DjBV5JHcOA04e6vSo0huXGbkMr3m3EhST2g0q7cWHrcf6zjo+2ZH2oH4kdvu8KrNjNo0QUOwZjm6yAXG1H8JGpHvqwm6rHCb6PsYX0wy8ZXUrUo9GkMm1l9+p7cUsqxKf8lv+72qqn2Dm3SZKkqkSHno4TxcUVYXnlnupbnSZW09/y2klTqtxpBP3U/1qa9Ns9sZtNubiMjRIypXNSuZq1yldbzJ+VEyK68TFVUlucu/6HbWaKK7jwwpVpqpVqMDJF80Z9mnwqaoYvmjPs0+FTVQFUO2v7rS/Wj/WKvqodtf3Wl+tH+sVqu/Dl7HTifmIe6/k84trFyfdWLaHy4B5XQqIOPdVl9XbV/wXD/xFfzqx+jr9py/ZDxr0GuGjHU4b2z3c7iEqL3BQT9zyC5Rbyw0g3ISggnCemUSM+806fR7+w3/8yf8ASmovpF/ZsT2x8DUv0e/sN/8AzJ/0pq1Q5Mjl/Qwyr3fw/na119Ds2zuRt9iWhCsOyPs068AeJ+HjStsM1FRcHZ0qQ030Sd1sLWBknide7xqLba5devZYQsqajDcHZvc/5e6tmdg7u8wh3ejo30hW6tRBGeR0qTnKd24rejOimunC5LJcrmG27UZV1RNivtOpfThYbWFYUO3Hdj4U37I3P6ysTW8cusfZL93A/DFJ0nYW7Ro7jxXHWG0lRShRJOOzSt9hbmYl4MRasNShjBP4xw/UUrnKF25LWxkVV3YXLXLmcP8A7+C5+kX9mw/bHwpUtW0Vxs7C2Ya0BC1bxCkZ14U1/SL+zoftj4VjYBhl20yC40hZD/FSQfwirZFyyNJ6Mce2FXDlKceZb7fUWZ2015urJjOv5bXoUNoA3vhrTFsXs2/Gf+s5zRbVu4ZbUPKGeKiOWmlOKIzLZyhptJ7UpAqWt8MbUlKb2zhu4kpVOqqCin3PP/pE/aET2R8aqIG1V1tsNEWM42G0ZwFIBOpzVx9Iv7Qh+yPjV7sfGYc2ajKWy2one1KQT941zuEp5ElF6O+N1dXD65WQ5lv+xGnXq8X7dYdWt4ZylptGAT6hxpz2N2edtDDkqWkJkPDATxKE9h7yf0pkbZaa/wC22hP+FIFSV014/LLnk9s87I4j4lXhVxUYmCARgjII4V5VtXZ0We7qbZP2Lw6RCf4deFer1539In7Wjex/U1jmRTr2Z8HslHJ5U+jLTYSztsQ/rNzCnX8hH91Of1xTeKpNj/3Yh+o/6jV3W6mKVa0cebOU8ibk/XRmiiitxyBSrTVSrUYGSL5oz7NPhU1QxfNGfZp8KmqgxVPtVEfnbOymI6N9whKgkcThQP6VcVzzZse3xVyZTgbaRxUaxmk4tM2VSlGyMorbTE76P4MpiTKkOsLbbKAgFaSMnNPNcdtucO6x+nhOhxAODpgg94rsrCmEYQSi9m7Mundc5zWn8hW29hSJdqYWw0pzoncqCRkgYOtZ2LiS4ezru+0W3XHFLbSsYz5IAz7xTOeNVre0FrduZtyJQMkEjdwcZHLPDNYOuKs52zZHIslj+BGO0nsQ7FYps7aBPXY7iEtOdI8paSMnPD3mvTgMUaCuC43y22o7syUltZGdwaqx6hVrrjTF9SZGRbmTXl7LsjvIBGCK8wu1hnW/aPchx3FJU6FsKQkkDXI+FNn9u7Lvbu+9jt6I4q0t17tt10hykOKAyU8FD3GsLFXdpc3Y3USycLcnB6a9exSbdQpMu0R1sNKcLTmXAkZIGMZxUmwkOREszhkNKa6V4qSlQwcYAzj3UzZBqtTtDa1XP6uEpPWM7u7g43uzPDNZOuMbPEbNUciyeM6Ix2l1LOijNQTZseBFXKkuBtpv7yiK3t66s4km3pCd9IEGU+/FkMsLcbSkoUUDODmmDZWM9E2ejMyGy24ASUniMkkV2W66Q7tG6eG6HEA4OmCD3g1zzNorTAkKjyZiUOp+8kAkj4VoUIRm7N9zvlbdZSsbl+H9y0xRVL/bCxenD5FfyqWNtRZpchDDM1JcWcJBBGT2aitisg/U5njXJbcH+xa0ibf2+W9NjSWmFuN7m4ShOcHPCmmftDa7bLRFlSgh1eu7gnGe3sqxBCgCDkVjZGNsXDZsx7bMWyNvL+/qVezMV6Hs/EZfQUOBJKkniMkmrWtXHEMtqccUEoSCVKPACuC2363XZxxuG/0i29SCkjTt1rNcsEo7NU+e1ys17/UsqKxWazNIUq01Uq1GBki+aM+zT4VNUMXzRn2afCpqoMUt7efu4r2qaZKW9vP3cV7VNarvw5ex1YX5mHuhS2PvP1Xdw06rEeSQheeR5H+u2vUBwyK8XTEdVCVMSMtocCFEciRkV6VslefrW0JS6oGRHwhzvHI/12Vx4dn+x/Q9fjGMm/Hh7Mn2muws9oceSR0znkNDvPP3ca872cUVbSQlEkkvDJrs2muLl/v6WIw3221dEyB+I51PvP5CuawtFjauKyTktyN0n1EitVtjstWuyZ1YuOqMSW/iabZ6BtPeDZrSp5vHTOHcbzyJ5+6kOxWGXtJLccW8UtpOXXl+USewd9XP0jPkyYUccEoUs+8gfoavti46Gdmo6kpAU6VLUe05x4AVvkvGv5X2RxVT+yYKth8Un3OH/h7a9zHWJO927w/lSrerJM2anNrQ8SknLTydDnsPfXq1Lm3TKXNm3VkDLTiFA9muP1rO7HhyNxWmjThcQudyhZLafTqdmzV2+ubQiQsjpkncdA7R/OvM7otTd7lrQopUmQsgjiDvGmn6OXTvzmeWEKH5ilx+OJe1DsZRIDsxSCRxGVYrnuk7KoP1PQw640ZV0fRL/wBPQ9mL4m9W0KUQJDXkujtPb765dvP3cV7VNJkSRL2T2gIcBy2d1xI0DiD2eIpu2zktTNk0yGFhbbi0KSR2VtVrnTKL7o45YqpzK5w+CTTX9HN9HXmEz2o8KWb80H9rZLRJAckBOezOBTP9HPmEz2o8KWb64lja6S6rO6iQFHHHAwa02a8CGztx9/b7tfL+hl/4dRPT3vlFTwtgoUSY1IMt5zolhYSQACQcisf8Q7VjzaX8qf8A1VdWW+RL4wt2KHE9GcKS4MEfCumEMeT8vc8263iMIN2bSFfbyyK3xdmQojAS8OzsP6V37EX3r0L6vfX9vHHkZ/Ej/b+VM77DUiOtl1AW24khSTzFeWz4svZS/hTKiNw77Sv409h8DWNq8GzxF2fc3YslmY7xpfFH4Ri27vnRtC0x1+WsbzxB4DkPfUmwdlXGjqub4KVPp3W0nTye33/1xpcsNsf2lvinpRK2wrpJC+Ge73+FeotpShISkYSkYAHKlKds3bL6GOZOOLQsWHd9ZG1ZooruPEClWmqlWowMkXzRn2afCpqhi+aM+zT4VNVAUtbefu4r2qaZaWtvP3bV7VNarvw5ex1Yf5mHuin2JgtXGy3OI8MocUkeo40NLgdn7PzpUZCi24Uqac7weY8QabPo58zm+0T4VZX7ZOPe5TcnplMOBO6spTneHL31xKlzpjKPdHtSy4U5lkLfgf8AOij2Cs2+4u6vJ8lGUMgjieZ/T41UWz992/8AOK8TXpkOI1BhtxWU4baTupFeZ2z992/84rxNLK/DUI/qTHyHkSvm/wDj09upc/SMwQ/CkAaFKkH3YI8TV5sVJbf2bYShQKmSpCx2HOR+RFdO0ln+urUuOkgOpO+0f7w5e+vPrVeJ+y851tTJxnDrC9Mkc8/rWc34N/O+zNVMfteEqYvzRfY9XzS5t0+lrZtxtRALriUpHbrn9K4T9IsLosiE/v4+7kYz6/8Aali53W4bU3FtAZOfutMt5ITn+uNZXZEHBxj1bNeHw66NynatRj1L/wCjhk705/l5KPE1RNfvqP8AP/8Anr0LZ60izWpuMSC4TvOKHNR/rHurz1sH+2o/z/8A561WQcIVxfzOrHuV198120OO2Vg+s4HW2E5lRxkAfjTzFIiLs6LI7anMqbLiXG/7pzqK9fI0rzfbSw/V0zr0dGI751AH3F/yP86yyq2vvI/U1cKyYy1RZ7r3Lf6OvMJntR4UtXxtL218htY8lckJPqJFM30deYTPajwpYv7nQbWSnd3O4+FY4Zxg1qs/Ahs6sff2+7XfX9Dt/Yax4/7Lv/iGrS12eFZ2VNQ2yhKzlRJJJPrpTH0kOY/Zaf8Ax/8A+akj/SIHZCEO23cQpQBUl3JHuxXTC3HT8v8AB51uJxGcWp7a9/8A0dqTvpFQn6viLwN4OkZ7sU4DUClH6RR/0yL7b9DWzJ/CZy8O/Nw9zo2BQkWBSgkAqeVk8zoKZ6Wdgf3d9byv0pmrKj8OJjnfmZ+5miiitxxhSrTVSrUYGSL5oz7NPhU1QxfNGfZp8KmqgxUEuIxNjqjyW0utq4pUNK6KrbzdHrVHQ6za5dwKlbpRFAKkjHE5I0oVNp7RPBt8S2sdBEZS03nOE8z211Uq2Tbj69Sl5ix3FuKQs9ZWlPRjdzkZB7RirKwbRw75bIcsLbjuy299MZToKxqRw58Oyokl0Qbcnt9y5qvRZba3cDPTFQJJOSsdvb666JE6JFWhEiUyypz7gccCSr1Z41NRpPuWMpR7MK5J1pgXIATIrb2OBUNR76rLHthbb7dJ9tY32pUFxSFNuYBWAcFSe7Ndlnvsa8m4BpC2+oS1xXC5gZUnGSO7WjSa0yRk4vcXo4/7E2Lf3urL9XSqx41ZwbVBtySmHGbZzxKRqfWakauEJ9lbzMthxpv760uAhPrPKpenZ3m09KjLoy2N4eXpnTt0rFVwi9pG2d9s1qUm/qbYrhTZbcm4fWAioEnOek7+3112JdbcWtCHEqU2cLAOSk9/ZVDddrRBvC7VCtUy5Smmg68mOEgNpPDJJGvdWTSfc1xlKPwvQxVBKisTWFsSGw42sYUk865rZdm7jakXBTL0RBCipEpHRqRgkHPw41rNu7bVokXCAG5/QpyENvJSFHs3joOPOq1sibT2ieDb4ttY6CGylpvOcDmahlWK1zni9KhNOuHiojU1OucxHjNvzHW4oWB/3XAACRwzwNSl9lKUKLqAlwgIJUMKJ4Y7ax5VrWjJWTUuZN7K3+y1j/8AlzX51s1s3ZmHUutW9lK0HKTjODXfHlxpaCuNIaeSk4JbWFAHs0rVE6G7JVGblMrfR95pLgKh6xU8OHyM3fc+jk/3Jq550CLcWOgmMpdbznB5GtjNiCV1Qymescei6Qb3w41PpWTSa0ak3F7TIIkNiDHTHjNpbaRwSmp6gROhuSVRm5TKn0feaDgKh6xxqie2vA2vTs/EhpfUkJMh8yUIDeeQSdVHuGtVJLog229sZaKwKzQgUq01Uq1GBki+aM+zT4VNUMXzRn2afCpqoCsK+6azVdfb1E2ftL1xmlXRN4ASgZUpR0AA7SaAWfo8B/4cYwclUjTH99VKkeywouwmzF3YjBFwXcGd+QM75BWoYJ7NB8KerTtW/JuDNvl7N3C29Yz0Ti0At8MnJH3av1uw2mwhxxhCAoJSFEABXIeugPLb4GhtXfEX1VsR0gSIq7khw/Y7unRFOnHs1zXoOyTLrGy1ubelmWoMjDxSpJUnlorXhga1YO9SekJZe6Bx4DeS2vBUB2gGt3ZUaOpKHpDTRV90LWAT6s0B5patn5E+NdrraiGbxb7xIXHXjHSJ0y2rtBqsjyJ9w2B2glNx3GenvZcls4JKGzulaTjBwM6++vYMss6ZQjfV6t48ffVXO2htVrmQIjigTcnFJbU3ulOQNSo591AJOz9st13vklqFNtaWH7cpmTHtjTgSoHRKlE6BQJ9dU7a7vIjt3NTaw5sahDK0IOjqg5hzHd0aRn1168OpQWS4OgjtK1KtEA++tsRktKWQ0G3NVHTCs6a9tALuwDDjlmevMhG7JvD6pax/CknCEjuCR+dU21Tlgb2ndecvk7Z+6IaSkyEIPRPpxkcsKxw5U/MqaIKGlIIbO6Qk/d7u6lvaDadiLdk2iPZX7xMS2HltNpThpPIkq50ApyrnOu+ylnl3/pHrSi4KTNebbKTIaT/23FJHBJPH1Cum7L2Uc2P2jOzDTYV1dHTrYSsNnytMZ0zx4U52W8sXm2LfchPwQ2ssusy29wpIx7iNRrXc11IFcRroMjVbKcaetNAeZ34Jb2ktq7oIAhG0oTHVckLLAX+LGOCsY4/yoNtad2X2diLlJmw37+no+jStCUtHfG4kq1KeOvYa9NlKhJQlEwsBKjhIeIwT3ZqRQZQEJUEJAICAccccvzoDzxy2KtG1G0ULZ1jqynLMHG2mdAXMkAgdta7KubFdBakRWkfXwQOCF9Kl7d8orPZnPHSvQ2XIz6lOMracUPJUpBBI7iar7rcYFnhT54bZckRWFPLbQUhagBnB50B5PFZaegKjTZduh3vrhKnnGnjOS7v5BG7x92mK9cvomHZyemCSZnVV9EU6Hf3TjHfmuONdeuP2aS1ZwpFxY6VcjeTmONwKAOdTnONKuFy4zYG/IaRlW4N5YGVdnroDyPOzy9m7Wzs82RtSFM7vRpUHku6dIVnhjjnOlM9us8B36Vro65BZUpqKy+hW5910nVQ7z206LREjFclaWWj+N0gJ+JrZtyOtYU2ttSlpyCkglSe3vFASis0UUAUq01Uq1GBki+aM+zT4VNUMXzRn2afCpqoCl/bZFld2dXHv0hceI86hIdRnKF5yk5AOOHE6UwVE+wzKZUy+0h1pYwpC0hSVDsINAefw7pdLDtFaba3tGztBBuKygJISXmU4+9vJJyO89lVsXZ223a3bazZzKnnmLjL6ElRw0QN7KR2k4z6hXodv2bslqfVIgWuLGdVoVttAHHZnkK6kW6E23IbREZSiUpS30hAw6pQwoqHMkcaA8pfs8KHsVs5tCwhSbq7LYLkvpFFa97OQcnhgAe6rDaFuJfdor22LXZ0mC2lD8m4SFpcX5OQUY+7gc69EVabeuGzDXCYVGYKVNNFsFKCngQOWKgk7PWaZPTPk2yK9KTjDq2gVacPXQHmBQ7etkNh40mQ5l+appSwohW6FFOAf8OlW+2Gz9ihXrZSGqGy1C6VxlYWohO5xAJJ/iUTx50+t2a2NNRmm4EdLcRW/HQGwA0rXVI5HU1tcbTb7uwI9xhsymgreCXUBQB7R2UB51tA0HNuY1uXCgyrczb0mBHlyS0weRKdCFKxpjs1qvuEaRG+je7RzKjLYFyQGGo0gvJjjeBKN7HImvUZlitM+G1Dl26O9HZADTa2wQ2AMDd7NOysiyWoW5NuFujCGkghjohuZBznHroCHZ+wwNn4HV4TZBcIW84tRUt1eNVKJ5mlraCHapm1rzsHadVkvjLKEuZxuOI4jRWAr3HTSngDAwOFcFzsNpvO6blbo8so+6p1sEp9R4igPN7vfp94+ju+sXB5mSuBKbZEyOMIfG+NRyz6u2tr1E2ft8fZ+ds060bq7MaCVsvFTjyTnf39cnvz24p4vuysW57MOWKEGoDKikp6NsbqcKCuAxxrqh7N2aFM69HtkVuXjV9LQCicanPImgPPJ7a7nttfmblb7fNW1uojouEws9EyR95sYOe0nkaJMF57ZzY+BOmolJcunR9NHeKgW8qAAX3DTNej3KwWi8LQu426PKU391TrYUR3Z7KmVbICkRmzDYKIigphPRjDRAwCns91AIbVua2d+kKdFsTPV0PWVToZQSQXAcJOP641QohbLufRg/c330G9LbWXXlPHpy8SfJIznB4EY4a1671GJ17r3V2+tdH0fTbo39zOd3PZmuJWzFiXLdlqtEMvvJUlxwspysHQ59eaATox/639HQ/8AoHv/ANdNVkDZy13Wy7XTpsfppDEuUWVlR+zIG9ka9vhXpwtkFLkVwRGQuGkojq3BllJGCE9gxppQ1bYLDL7LURlDclSlPISgAOFXEkc80B5fLfafgbGPbRKddspjHrClbykF3dwkrx7uPf3137LGyn6UHfqAYg/Vp3d0KDe90gzuZ/D6tM5pvu1hlPxI0ezXI2pEdJQlpDCFtKTyBSRyqGwbLO2y6P3a43JdxuDrQZDnRhtDaAc4SkUAxVmiigClWmqlWowMkXzRn2afCpqhi+aM+zT4VNVBio33gwwt1QyEAkipKjfZD7C2iopCwRkcRQq1vqQsTA84hsoKVLSpQwoKGAQOI9dRquONwpZWtK3C2CCM5CiDpnuJ9VYNtXvNrE54LbChvBKNQcaY3ccqyLaUvpdblvICSo7gCSDvKKjxHf8AlWHmM/Js2VcWR1nRX/LJ3lcs6Z0qIXdslIDZ3iojG+nGgHPOOYrdVpYUgjeWFlC0FzeycK48dOOD7q0+qcEKTLeDgUVFe6jXIA4buPwjlR8xkvDNl3INOvIcYWkMthxSsjGDnHPuNSmez0UhxJ3xHGVbpBzpnSsOQG3elK1rJebS2o6cBn+ZrZcFpTchGSkSBhWMaaY0p5jHyGiJ6FPJZW2tt1SgN0kHQhRB05eSfhWoujHSLRhYKUqVw0OCQR6/JNH1YMbxkOl/IIeO7vDGcDGMYwTy5mg2phTC2lKWd9ISVZAOck72nPKjTzF+731N2riy64ppO8FJc3CCPz9WlbJmIVOXFA8pKck5HhWotzIeQ6CveQsrBzxzyPd/KtPqtr6wEzpF7wO9u6YzjB5Z/OnmJ92au3eOytxtYXvNuoaxjiVYwR3a/ka2RcUvLKGWVuFOq8YG6Mkc+PA1s5bI7qlqUDvLWF72mRgpOPV5IrVNsS0vfZfdaJ+/jB3xknByNOJ4U82y/d6N27jHcKQFjJCiRkeTjjmozdGxHadDah0i9wJUQkg4J1yewVubYyWg2FKTgKGRjJBOorRdqQo5ZfdZO+F5ThWuCnPlA8j+Qp5h92dLL6XisAEFBAPvAP61Cm4sqUsYUkoWUHI7M6940PwrZqEpmQp0SXSF4KkEJwTgDPDPLtrCrcwpaFHeyhSlA5472cg92tXzGPk2aG4YSVLjuJJAUgEjygSB26cRQm4FW5uRlq3llB8pOhAz20C1tqSpEh5yQggJCXAkgJBzjhrwHGpmoTTCENt5CG1lSU8hkHT1a1NSMm4HM5d2mmi8ttfQ7qlIWMEL3QSce4EiumLMZkrKWiT5CV/EkY9eUmuddoacbW0t10slKkob0Ab3gQcadhPHNdDEJqPIdebyFOhIUOWmdfzqrm9SS5NdO500UUVkawpVpqpVqMDJF80Z9mnwqaoYvmjPs0+FTVQFYrNFAFYrNFAYorNFAYorNFAYorNFAYorNFAFYrNFAYorNFAYoxWaKAxRWaKAxRWaKAKKKKAKVaaqVajAyRfNGfZp8KmpaEl9IAD7gA0ACzpR1qT6Q785oBlopa61J9Id+c0dak+kO/OaoGWilrrUn0h35zR1qT6Q785oBlopa61J9Id+c0dak+kO/OaAZaKWutSfSHfnNHWpPpDvzmgGWilrrUn0h35zR1qT6Q785oBlopa61J9Id+c0dak+kO/OaAZaKWutSfSHfnNHWpPpDvzmgGWilrrUn0h35zR1qT6Q785oBlopa61J9Id+c0dak+kO/OaAZaKWutSfSHfnNHWpPpDvzmgGWilrrUn0h35zR1qT6Q785oBlopa61J9Id+c0dak+kO/OaAZaVal61J9Id+c1FUK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data:image/jpeg;base64,/9j/4AAQSkZJRgABAQAAAQABAAD/2wBDAAoHBwgHBgoICAgLCgoLDhgQDg0NDh0VFhEYIx8lJCIfIiEmKzcvJik0KSEiMEExNDk7Pj4+JS5ESUM8SDc9Pjv/2wBDAQoLCw4NDhwQEBw7KCIoOzs7Ozs7Ozs7Ozs7Ozs7Ozs7Ozs7Ozs7Ozs7Ozs7Ozs7Ozs7Ozs7Ozs7Ozs7Ozs7Ozv/wAARCAFaANkDASIAAhEBAxEB/8QAGwAAAgIDAQAAAAAAAAAAAAAAAAYDBQECBAf/xABPEAABAwMBBAUIBwUGBAMJAQABAgMEAAURIQYSMUETFFFhsSI0VHFzgZGSBxUjMkKhwTU2UtHwFmJydLLhFyQlM5PC0iZDRFVkgqK04vH/xAAaAQEBAAMBAQAAAAAAAAAAAAAAAQIDBAUG/8QAMxEAAgICAAQEAwgBBQEAAAAAAAECAwQRBRIhMRMiQXEyUYEUIzM0YZGx0aEVQlLB4fD/2gAMAwEAAhEDEQA/APXI0ZhUVolhskoBJKBrpUnVY3o7XyCiL5oz7NPhU1AQ9VjejtfIKOqxvR2vkFTVzyJ8WL/33koOgwTqSSANO8kD30Bt1WN6O18go6rG9Ha+QUNymHUb7bqFJxnIVWUSWVhRS4khKt068+ygMdVjejtfIKOqxvR2vkFbB5srUgLSVIAKhngP6FYckssjLjiUjOMk6ccUBjqsb0dr5BR1WN6O18grDcyO6yp5DyChBUFKzonBIOfeDW4ebOPLGvDXjQGvVY3o7XyCjqsb0dr5BUiVpWMpII7QawXWxny0+Tx14UBp1WN6O18go6rG9Ha+QVuXUDOVpGOOvCsJfbUopCwSDgjPPAPgRQGvVY3o7XyCjqsb0dr5BW6nEpSVE6AZNRszGJDanGnApCTgnkDQGeqxvR2vkFHVY3o7XyCti82M+WnTj5VZDrZxhaddBrQGnVY3o7XyCjqsb0dr5BW/SIyRvJyOIzwo6RG9u7wz2ZoDTqsb0dr5BR1WN6O18goclMtuNtqVhTmd0YznHH1e+tumbwTvpwNDrwoDXqsb0dr5BR1WN6O18grYvtJSlRcSAo4B3uJ7K1TKZUEqS4kpUMg50xp/MUAdVjejtfIKOqxvR2vkFS1mgIeqxvR2vkFLdNVKtRgZIvmjPs0+FTVDF80Z9mnwqaqArkuNvauMYMulaQHW3MtndVlCwoDPLVNddFAVCrC11pUhEh5BxhCNFJTqknQ5zqkH3n3cszZ23qUS/LebU8vJJWEgnBTgaaDCjoOZphrjn25u4NpStak7u8AQAdCMHiDyNAczMOJFEsKlgpWNxYUpILYJJwTxzlZ491cqrHb2Ij7qpTuGwVLdUQSN3yiSMa+VvKPeo11/ULAIKXVgpJ3MgHdznOcjXieOaymwxEx5bCVO7stnonMqycYI0zw0NAQsW6BGbfUiTkSWlpUrKTkb61EjHHBcPwFCrW07LSpUvXdGUbqQpRCyc6jQZPKtk7ORRKXJU44px0eXnGDoQMDGmhPCtl2CMtxxfSOguFSsg6pUSTvJPIjOlASRGEwWWo31gtZ3iE9IU5VrvYGmumnqquNkjLaceduCiC86pC2sAI33N4gkankNT28K7pFohIYKlhZShOAACSANzhjX8A4d9cUKFCdiONOy1OdK42/kt9EcI3d3yTy8ipsqTfYmTZmFtIXFmeRkKaJCVjGQeP4tQONa/U1uRJadM1W9HLeUl0AZG7uZ9ZSPXW82LFMSKhUh4FtJDa2G98nGMHABGhCT6wKjNlt6pCXhMWFIyhOVJynONBzyMYHZTaGn8iSRaYJmuuOznG1PBQ6IugABQxoP8SlEd6vVUyIEViC7Gblbo6YKK1FJ3VgpwDy5J0761kwLbMW4448kqcJBIUNCUFGB7jUH1Ra1JcQZHSZaLYAKcpSQrhgZJ8o6nWm0NMkRZoa5YdVJ6VTJJ3PI0JKSrOBnknQ8NO7GGbBEjusqRJdHRKSdzfwFbqUJGcf4E/GtUWmEuQhtqTn7TpFJ4lSQSd3PZlWuc5rqkWSNJmGStSwpRBUEnAOmD364T8gqhrRxyLdbp88h2e64t7O4hK8jGoUBjkQlST3Z560O2mOttCUXFSlt/Zo33R/3Mk7xx+LKs+sCuuJYo0SQ2+la1ON8CcDOhAzp2GoXtnGH31LU+sIWHErQAOCyknB/D93lrrmhCdUSCtphtbyVJbHQJyoHeOUkg54nyPGuVu3259xK0zOlEhKw0E7uCMKzwGuN86n+eemNY4sZtKElSt3G6TjOBu4/0iuuJEERhLKVFSUaJyAMD3UBF9XNhsNoJSA90vAceY8a5ZGzzDxSpD7zKkJ3UqbwMaJGRpx8kfE8tKtqzQGBwrNFFAFKtNVKtRgZIvmjPs0+FTVDF80Z9mnwqaqAooooAooooAooooAooooDVxAWhSDnChjSuR62R3hg748oKBSrGCBgeFdhOK45N2gRVlDslAc/gByr4DWo0n3MlJrsbKgNHofKP2WcZAOcnJ4jurQW1ryPtHDuApAyPunGnDuHfXO5fCSRGts2Rg4yG9wfFWK0VdrlnSwyCM8ela/9VTSLzSOr6qjgpKd4YR0ZAPFOmh+Arf6tjbqUhOicY14YGB/Xear3NoJDAy/ZJwGfwIC8Dt0NSN7T2pbhbcf6BY/C8koP54ppDml8zuiwkRVkoWs5GCFEY/2411VG2826MoWFDureqloxbb6szRRRVIFFFFAFFFFAFFFFAFKtNVKtRgZIvmjPs0+FTVDF80Z9mnwqaqAooooAooooAoorBoDNVs+8sQnOgSC9IUMpaRx954Aev86rL3tJuPKgW1SVvpOHXOTY7PXy7vyrgjsNRG0qlurT0h4KJLjh5559p8aFOiRJlXFYbfed4AqjQzhI7lOc/wAvVXRFjONgtNuxoK18UsgLcz3qPH4Vu+2ytjqKXVRi6CElk7qgBxweVVLPU27S6h5tlM5lRSndSApaxnAxxwcH3a551CjCLW2tP278h09peUPyBAqr3IT2Xm7S87EAJLweO9n/AA54d+c91WDJOI8h154OIa3Sjfwkk41UBpnTxqiU5KjwhbVRA602veS8l4AHXPDnz0OmvPFCF8izQ1NBbDkpneGQUyHBjPdnFc71pl9AWzMbno4hucwlXu3k4x6yDXGu+ptlrZG7vrASlSc8zx/OuNra3ekuIU8hbavKbI4gYGB8CPz9wGXIyoS21hb9mdz5W6rpoyz6zqn/APGu+LtQ/Cdbj3plLRcOG32iVtr9+NPfVa7tUyrIKwRVM7c4jnSsx1ILaiQ7FcH2au3APA+rShT1Bp5t9AW2oKB7Kkryyz7RLsTo6Nxxy3ZwpteSuOew9o/2r0mDOZnx0vMrCgoZ0NUmjqooooQKKKKAKKKKAKVaaqVajAyRfNGfZp8KmqGL5oz7NPhU1UBRRRQBRRRQBSztZflQW026Gr/m5AI3goZaT/F/Xf2Vd3OezbID0x9W6hpOePE8h6ydKQbcoqVK2guJwpw9JgDP+FI92Py7aA7Y8b6pt6pHV1SJP3kt8ySeJJ9fOtkqbu0VLgWDIQnAd6MpI7Rg6gHGCn3VqqU7KbbUhaArKVLBO9gHjgj1HXurlkuNW91yalPlq3QlCB5S15wPWToO/A7KaKWLV7ZajtuSWyXN37MJG8tZ5gDjp28PVXCbhILjj8aKwxvrK+kfUXSe8ajHAcMjQVyBCmC4qYsOPOYLy8anmE/4Rrges65zVBeL8phfkrGCDlPOgLe7bRTG0pSZW6VndJbQAAffnApZfvAdYSXHCt1teSVKJ3tcZ1zVDLu0i4yBHjNuPuKOUpQMk47qvbRsVIkgP3V/cAA+yQoDOQCkFR08oaac6aKcEvaB91HRNuO4ON0bxUcjXTOtaw7VtPcHQuDapJCj99w9Gk8uKsZ4494p8tjNnsykqjW9CgUlO8AQtQI08o9oJBHDQUPX57d3WEBtQ/GPKUrQczz0GuByNCbFljYnbCXkoEZOOO89w0B7O8VlGwm1KE74chuYOQpL5z4f1mrN/aKa10qUTXkrDalYbJSM6kZI7/hmpLc7ImORkJnSAVI3nXC4cjmfWcCg2yrcsO08NYcXb1OHGMtKSsLHYQNfyq12U2gfsc9uPIQ41EfPkpcBBbVn7uvLsrtXFuUSOmTFlyQGVEuoKyvKSdcb3DHhxq9cYuCoSVXWHGnwynJWEhZaV3p7jzFBscGH0SGkuIIIUKlpO2KuqpS344VvNNrKUkcMA040IFFFFAFFFFAFKtNVKtRgZIvmjPs0+FTVDF80Z9mnwqaqAooooArFZrVR3UknlQCVtvNVMuMOyNqTun7Z/jnHBI9+v5Vw3J9xlaGmW+kbZQSUgjU8tDxHHTTl2Vz2x8T71dLy6rIU6oNknICE+SMfAH41xqmpZSXX2ilTxK1uJRrrqAT3DtI50KSQkpwhxG8UZUX0r1SonlungfKHLgKjelqfefnqBU1DyGkqGi3Maq7wkZ9/qrdxZZaO8ncWoArAOdeWtU7tyQ1a22t9KiOk30k8+kJx3ZCs++qDTaW8IStLrLik7oKSM4JHb8cUotNzNo5xaaV0bWcLdX91B5fE6VsWnb3cxGbWUoyVOOfwp4nHfx0507QLbHhQEJCEtsNJyM673addFJOOeCCKg2FrtUOxtJTFbWgrWEKcUftCSdMn8KknuwQas3pL7xWFLHkkEoCQEj3cOXOl2TcHbvJZt8VkLJdTubx8rsB7Bnu5Z7Kt22FR3HWnVtvIGV76BkLdPM9wBOMUICykgpOTppk6nnn/AH7q4HpSC440hzog2d915QyED3jU4zgVvMnMRUkEgrzgIGM68z2Y/lVK5DelwVPtYDAeWoDOd/Guv8WMntoU7YsTp4qpju+iA2pJCVaqecA4+vU47AaZLRBSt8rSpCgDohJ+6eePD4HnVamA5NXGjrV0Mdoqb6MDVJSUje0+8SVDTu7BTXs7bDEWhmYggKUEtutnyT/Lw4VSF/bLejoiFpBSoagjQg1zKdcipctyD9m15OSNSOWvqxVq451VBKlYVySngP51UuKK1FSjkmvE4rnrHh4cfif+EbIQ31K2xKRbdpHmcBKJH2icdp4/n40715/d1KjTIUpP4Hd0+o/7gU+RnOljtrHNIrr4dd4uNFvuuhjJaZLRWKzXeYhRRRQBSrTVSrUYGSL5oz7NPhU1QxfNGfZp8KmqgKKKKAKrtoJaoNgnSkY32mFqTnhkA1Y1RbYJLmzklof+8Tu0AmWodQ2TYQE7ynNxGO1RO6M/EVzZSsMIAC2FkNBfFOeQ9WhHw0rsUlabLHCVbv3Tw4YSmqtpC0rSCtDiWSVlOoIJBweOuuDRAimvhDZHAAUkTpoUFq3Th5eU47NAD7/5Uw359QjqSnishA7snjVBBbEu8pBR9mz5eAeGNAPj4VQNGzlpRFj9G6gEq8t9fDPYM55ciO+uraZuSI7chshaGjvrZKcgAfixzA/o1WXC8PW95MaOpI3AFLKU6kkZ58Md3PNcb21ch6O7EkJSW3BuqONRy5euoCex3Ntm4yOkCnpMzIS8dSd772O88PjVxdLiiC0o6FaiQlJ4KxprrwH6jTlSjb5jkW9RZTLXWBHdSttHNeDkDSrpqGuY/wBNcGnFrUMojNqydTkb38Kdf/8AKFORmHMuA6wk67/lLcOPKPf+lM+ycULC2XwpbFv1ykndUVKSCAO3dKgfdUUVEwz40ZyIhtt5fRtpQdE5ByNNOAPw40zW+1yI0l5HQ7yHCg8RgqB1Pu3UfnQhHbbeUSEqeaSl4KB3jneUdS5kns3hntIpzLaWmCtwBBzkc+B/2rnjwmgwHVtlCj5RKs5Scgnie0VDJkqfVjPkjh315/EM6GJXzPu+yM4QcmRuuqdVlROM6DJIFRms1g18BZbO6xzm9tnWlpaRTbRp/wCmOK5oKVD3KBpvsTvS2llX92k/aRYTan8/w4/OmrZjP1Iznsr7TgjfgP3OWfct6KKK9s1hRRRQBSrTVSrUYGSL5oz7NPhU1QxfNGfZp8KmqgKKKKAKrb4gLt5B4bwqyrkuSCuA4E8QMigEG4tBu2NJdKkILiUK3dCNQnHxqkbdQhxlLeUrDhS64fxIJxg4547ccqcLnFQ7CUCd9Lg6RI5YzqPXk0nyQHlAEhtkrKUKI0W4Bn4AjHrogL1+PkKSa4dkUFb7q1ZJDiUZ/X867L4svN9Lw39azsQ22UvdKSUFxYWkHGRujn7qoLCbbY9wU4u3sOGRvFSnQPJSeJyTp4/z4VbPIZa6WZJaSBoA1xPcSf0zTDOkuSiIsNptpplwNdC0kFbgIGd0DOMDmo/nXKw2hhZRDj9altZSjgpDAzw3j95WuCr4VCnO1a2IoSotKjtnRKRq89nOmo0yBwwfVXXHuSA4IsGIogk/Zg4JPaRxJ48e2u6DsxLnSmpNwkHKRlaE6q3seVrwHE8M6U5WuxRLe2AywlpKcZIH6/1xoQ47FY1IcanzAOstpIbSPutg41Hwq/hrQ0z0ym8ZUpKc9gOPdwNc8h9ltO+tSkMJOQAdXTyxjlwrmK3H19K55P8AC2Don3Vw5ubXiV80u/ojOMXJnXKlqknHBI4ClqHcX4m0ku13B3yZKungrUdFpwApA7wRnHHBq8pBvrw2x2wi7PxFLEO2r6aY+0cEKAwEhQ4HXHx7K+Orsnm2zld211fy+Wv4/U6GuVdB+rB4VSR7VfochtLd+TIiJUMokxgpzd7N8EZPfirlZwkmuB1xjJKMt/v/ANmTfQXdqnf+UQwOLzyUD45/SnuxtdDaWU/3a88nH6y2miQ0ahry1+/h4fnXp0dvomEI7EgV95wuvw8Zb9TlkyWiiivSMAooooApVpqpVqMDJF80Z9mnwqaoYvmjPs0+FTVQFFFFAFarTvoKTwNbVigFF5PV5DrC05AOBrjKdfAZPu5c1a8QYsV4pdaBKiSAElevEkDXtp82ggqKUTWU5caOoxxH9fnSrKQLhCI06Vvym1kDXjpj9OzTiDQp5zcvJK07+82rVI3Nzc93Op9hi25IdjuAKQt4JUk9ihitb7utZaCUFw5wlIxgdtVWykwxNoTGWrCZCN0E6ZUNR+vxoQ9VXDjw4jbaEpjoc3W95AyVFXDJ9eKlstjTDgNQU4IayM7vHPM88nhn+j3RrczIlx5LqytiU627HKVEhlxIB3SO/CvUc57avJMVuA2440tCC4SpRUMkk8/9vVQGkaGlI0GoOdf6/rWuefLDaS0SnKhu4CgaqLveEx4Tjrju5HbGVOKISFfzqmh7UbKxcvvXuMp066KJ3a5MrI8CHMouT9EjKK2xhhRXUpSuUsuLSMICjndHL312E4GTw7aRrn9LOz8NJTCS/PcHDcRuI+KtfypdVcttPpDUWYbJt9rcOFLTlKCnvVxV6hXyVmHl5U3dkvlj836eyOhSjFaRe7W7cuvSBs9svmVcHz0a3m9Q12gHt45PAeDBshswzsvaAxkOS3TvyXf4ldnqFabKbG27ZaN9iOmlrGHZKxqe4dg7qYSa5MnIrUPs+P8AD6v1k/6Mop72zBrhuUtEaMta1BKUglR7AK6nnQ2kk0n3aQ5e7mi0xjvJ3gX1D8k/r8K2cOxJX2JehhOXoW2wkFydPeur6cFxWU9w5D4V6JVfZbci229tlIwQNasa+9jFRSSOdhRRRWRAooooApVpqpVqMDJF80Z9mnwqaoYvmjPs0+FTVQFFFFAFFFFAarSFpKVDIIxSTfrU7bZCpLIJYXneGox36a4z+tPFRvMofbLbiQUntoDxC/xQ62HwAVEHJA5d/wDXEHsrzy4hyPLS63lK0KCkqHIivd7/ALKuRVqkQ0b7ed4oHb/RPxPbSNP2XiXDeQ2hSFjjunUaYGU/n8e6sXNR7lGTYjaUXWzNNv7zbicrbcB+4saHxPxxV0/OkS3eiLTanTodzOo7TnhSnsls+7EKWApaGmQrLi04ySeAFPMdhqOjdbHHiTxNeTxDikMZOMOsv8IzhDm7lFe9i4u0TTaLhNlJ3PwsrCUZ9WKpkfQ/s+lWVyZqx2b6R+lPmaM18o+J5rfxs6OSAvWzYHZm1KC2bY264B998lw/A6D3CmFKUoSEpACQMADgKM1qpxKRqa5Z2XXPc5Nl6I3JqJ15Lack1ySrk0wgqKwABkknAFLEq8zLw91W1JUre0L5Gg9X867sTh1l0uiNcp/I6b5fHFOiFC8uUvQY4IHaf5UybGbLi2xxJkDeeXqSrUk1psrsY3b0iTKG+8o7xKtSTTklISMAYAr7TFxYY8OWJob2FZoorrMQooooAooooApVpqpVqMDJF80Z9mnwqaoYvmjPs0+FTVQFYrNYoArNYBzRQBWawTijOaAwpIUMEAiqC77JxbgS60Oid5KToaYKCajW0DzmTbb5alnKBJaHuV8agRtF0J3ZLTzBH8SCR8RmvTCEqGCARXHItEGSPtGEnPdXDbw7Ht6taMlIR07Sw8ayWx61YrJ2mhD/AOLZ+cUyvbG2l05LIGe6oRsNac56MfCuN8Fo+Zlzis/tZDTol0uHsbSVVxKvNzn+TBgLyeCneHwH86f2NkrUxghkHHdVmxb4scYbZSPdXRVwzHh11sx5jzqDsTcrs4l26PqUkcEcEj3U82rZ6Famwlpsbw54q1wANKK9GMYxWktEbCiiisiBWaxnWs0AUVigHNAZooooApVpqpVqMDJF80Z9mnwqaoYvmjPs0+FTVQFU+1Mx+Bs9JkR17jqd0JV2ZUB+tXFUG2v7rSvWj/WK12vUG/0OjGSlfBP5r+Sm2Duc2XKkx5Mlx9CUBSekUVEHPaad68++js4ucr2Q8a9AzWrFk3Wmzq4pCMMpqK12Fjbu4SoNsYEV5bKnXcKUg4OMHnUuxE6TPsq1SnlOrbeKApRycYB1Pvrh+kU5t0T2x8DU30efsN//ADJ/0prWpP7Trfob3XD/AE1S112NdKG3V7fgtswojymnHfLWpBwoJ4AZ7z4U3KUEJKlHAAyTXk0553aPaVfQknrDu41nkngPy1rPKm4w0u7NXC6I2Wuc/hj1G7Ya9vT4z0SU6px5khSVrOSpJ5e4+NNg4V5PaJLmz+0qQ8d0NuFp3vTnB/Q16wDkA0xbHKGn3Q4pRGu7mh8MuqFvbe6S7ZbWTEdLSnXN1ShxxjOlJke5bSy0FcZ+e8lJwVN7ygD2aUz/AEjfs6H7Y+FbfR3+x5Pt/wDyitFilO/k3pHbjyhRgeLyJvfqLLl32mt5S4+/MaBOnTJOD8RTdsrtSq870WUkJlITvZToFjtxyNXF3ZYkWqS3ISkt9Eoknlgca812TUpO00Ld4lZHu3TR89FkVzbTEfCzcacuRRlH5DNtzeZ8B2NHiPqZC0lSiniffS6zO2okth1h24OoPBSAog1afSL+0Ifsj40x7GD/ANmIv/3f6jRxdl8o70WFkMfBhZyJtv1+okG/bSWx5PTyJLajqEvp+98RTxs3tCm+w1lSQiQ1otI4HsI7qxteww7s5KU8E5bAUgniFZ0x4Up7ALWNoFJTndVHVvD3irHnqtUG9pmM1Vl4krlBRlH5EP8AaG8WvaBa5j7ytx3DjBV5JHcOA04e6vSo0huXGbkMr3m3EhST2g0q7cWHrcf6zjo+2ZH2oH4kdvu8KrNjNo0QUOwZjm6yAXG1H8JGpHvqwm6rHCb6PsYX0wy8ZXUrUo9GkMm1l9+p7cUsqxKf8lv+72qqn2Dm3SZKkqkSHno4TxcUVYXnlnupbnSZW09/y2klTqtxpBP3U/1qa9Ns9sZtNubiMjRIypXNSuZq1yldbzJ+VEyK68TFVUlucu/6HbWaKK7jwwpVpqpVqMDJF80Z9mnwqaoYvmjPs0+FTVQFUO2v7rS/Wj/WKvqodtf3Wl+tH+sVqu/Dl7HTifmIe6/k84trFyfdWLaHy4B5XQqIOPdVl9XbV/wXD/xFfzqx+jr9py/ZDxr0GuGjHU4b2z3c7iEqL3BQT9zyC5Rbyw0g3ISggnCemUSM+806fR7+w3/8yf8ASmovpF/ZsT2x8DUv0e/sN/8AzJ/0pq1Q5Mjl/Qwyr3fw/na119Ds2zuRt9iWhCsOyPs068AeJ+HjStsM1FRcHZ0qQ030Sd1sLWBknide7xqLba5devZYQsqajDcHZvc/5e6tmdg7u8wh3ejo30hW6tRBGeR0qTnKd24rejOimunC5LJcrmG27UZV1RNivtOpfThYbWFYUO3Hdj4U37I3P6ysTW8cusfZL93A/DFJ0nYW7Ro7jxXHWG0lRShRJOOzSt9hbmYl4MRasNShjBP4xw/UUrnKF25LWxkVV3YXLXLmcP8A7+C5+kX9mw/bHwpUtW0Vxs7C2Ya0BC1bxCkZ14U1/SL+zoftj4VjYBhl20yC40hZD/FSQfwirZFyyNJ6Mce2FXDlKceZb7fUWZ2015urJjOv5bXoUNoA3vhrTFsXs2/Gf+s5zRbVu4ZbUPKGeKiOWmlOKIzLZyhptJ7UpAqWt8MbUlKb2zhu4kpVOqqCin3PP/pE/aET2R8aqIG1V1tsNEWM42G0ZwFIBOpzVx9Iv7Qh+yPjV7sfGYc2ajKWy2one1KQT941zuEp5ElF6O+N1dXD65WQ5lv+xGnXq8X7dYdWt4ZylptGAT6hxpz2N2edtDDkqWkJkPDATxKE9h7yf0pkbZaa/wC22hP+FIFSV014/LLnk9s87I4j4lXhVxUYmCARgjII4V5VtXZ0We7qbZP2Lw6RCf4deFer1539In7Wjex/U1jmRTr2Z8HslHJ5U+jLTYSztsQ/rNzCnX8hH91Of1xTeKpNj/3Yh+o/6jV3W6mKVa0cebOU8ibk/XRmiiitxyBSrTVSrUYGSL5oz7NPhU1QxfNGfZp8KmqgxVPtVEfnbOymI6N9whKgkcThQP6VcVzzZse3xVyZTgbaRxUaxmk4tM2VSlGyMorbTE76P4MpiTKkOsLbbKAgFaSMnNPNcdtucO6x+nhOhxAODpgg94rsrCmEYQSi9m7Mundc5zWn8hW29hSJdqYWw0pzoncqCRkgYOtZ2LiS4ezru+0W3XHFLbSsYz5IAz7xTOeNVre0FrduZtyJQMkEjdwcZHLPDNYOuKs52zZHIslj+BGO0nsQ7FYps7aBPXY7iEtOdI8paSMnPD3mvTgMUaCuC43y22o7syUltZGdwaqx6hVrrjTF9SZGRbmTXl7LsjvIBGCK8wu1hnW/aPchx3FJU6FsKQkkDXI+FNn9u7Lvbu+9jt6I4q0t17tt10hykOKAyU8FD3GsLFXdpc3Y3USycLcnB6a9exSbdQpMu0R1sNKcLTmXAkZIGMZxUmwkOREszhkNKa6V4qSlQwcYAzj3UzZBqtTtDa1XP6uEpPWM7u7g43uzPDNZOuMbPEbNUciyeM6Ix2l1LOijNQTZseBFXKkuBtpv7yiK3t66s4km3pCd9IEGU+/FkMsLcbSkoUUDODmmDZWM9E2ejMyGy24ASUniMkkV2W66Q7tG6eG6HEA4OmCD3g1zzNorTAkKjyZiUOp+8kAkj4VoUIRm7N9zvlbdZSsbl+H9y0xRVL/bCxenD5FfyqWNtRZpchDDM1JcWcJBBGT2aitisg/U5njXJbcH+xa0ibf2+W9NjSWmFuN7m4ShOcHPCmmftDa7bLRFlSgh1eu7gnGe3sqxBCgCDkVjZGNsXDZsx7bMWyNvL+/qVezMV6Hs/EZfQUOBJKkniMkmrWtXHEMtqccUEoSCVKPACuC2363XZxxuG/0i29SCkjTt1rNcsEo7NU+e1ys17/UsqKxWazNIUq01Uq1GBki+aM+zT4VNUMXzRn2afCpqoMUt7efu4r2qaZKW9vP3cV7VNarvw5ex1YX5mHuhS2PvP1Xdw06rEeSQheeR5H+u2vUBwyK8XTEdVCVMSMtocCFEciRkV6VslefrW0JS6oGRHwhzvHI/12Vx4dn+x/Q9fjGMm/Hh7Mn2muws9oceSR0znkNDvPP3ca872cUVbSQlEkkvDJrs2muLl/v6WIw3221dEyB+I51PvP5CuawtFjauKyTktyN0n1EitVtjstWuyZ1YuOqMSW/iabZ6BtPeDZrSp5vHTOHcbzyJ5+6kOxWGXtJLccW8UtpOXXl+USewd9XP0jPkyYUccEoUs+8gfoavti46Gdmo6kpAU6VLUe05x4AVvkvGv5X2RxVT+yYKth8Un3OH/h7a9zHWJO927w/lSrerJM2anNrQ8SknLTydDnsPfXq1Lm3TKXNm3VkDLTiFA9muP1rO7HhyNxWmjThcQudyhZLafTqdmzV2+ubQiQsjpkncdA7R/OvM7otTd7lrQopUmQsgjiDvGmn6OXTvzmeWEKH5ilx+OJe1DsZRIDsxSCRxGVYrnuk7KoP1PQw640ZV0fRL/wBPQ9mL4m9W0KUQJDXkujtPb765dvP3cV7VNJkSRL2T2gIcBy2d1xI0DiD2eIpu2zktTNk0yGFhbbi0KSR2VtVrnTKL7o45YqpzK5w+CTTX9HN9HXmEz2o8KWb80H9rZLRJAckBOezOBTP9HPmEz2o8KWb64lja6S6rO6iQFHHHAwa02a8CGztx9/b7tfL+hl/4dRPT3vlFTwtgoUSY1IMt5zolhYSQACQcisf8Q7VjzaX8qf8A1VdWW+RL4wt2KHE9GcKS4MEfCumEMeT8vc8263iMIN2bSFfbyyK3xdmQojAS8OzsP6V37EX3r0L6vfX9vHHkZ/Ej/b+VM77DUiOtl1AW24khSTzFeWz4svZS/hTKiNw77Sv409h8DWNq8GzxF2fc3YslmY7xpfFH4Ri27vnRtC0x1+WsbzxB4DkPfUmwdlXGjqub4KVPp3W0nTye33/1xpcsNsf2lvinpRK2wrpJC+Ge73+FeotpShISkYSkYAHKlKds3bL6GOZOOLQsWHd9ZG1ZooruPEClWmqlWowMkXzRn2afCpqhi+aM+zT4VNVAUtbefu4r2qaZaWtvP3bV7VNarvw5ex1Yf5mHuin2JgtXGy3OI8MocUkeo40NLgdn7PzpUZCi24Uqac7weY8QabPo58zm+0T4VZX7ZOPe5TcnplMOBO6spTneHL31xKlzpjKPdHtSy4U5lkLfgf8AOij2Cs2+4u6vJ8lGUMgjieZ/T41UWz992/8AOK8TXpkOI1BhtxWU4baTupFeZ2z992/84rxNLK/DUI/qTHyHkSvm/wDj09upc/SMwQ/CkAaFKkH3YI8TV5sVJbf2bYShQKmSpCx2HOR+RFdO0ln+urUuOkgOpO+0f7w5e+vPrVeJ+y851tTJxnDrC9Mkc8/rWc34N/O+zNVMfteEqYvzRfY9XzS5t0+lrZtxtRALriUpHbrn9K4T9IsLosiE/v4+7kYz6/8Aali53W4bU3FtAZOfutMt5ITn+uNZXZEHBxj1bNeHw66NynatRj1L/wCjhk705/l5KPE1RNfvqP8AP/8Anr0LZ60izWpuMSC4TvOKHNR/rHurz1sH+2o/z/8A561WQcIVxfzOrHuV198120OO2Vg+s4HW2E5lRxkAfjTzFIiLs6LI7anMqbLiXG/7pzqK9fI0rzfbSw/V0zr0dGI751AH3F/yP86yyq2vvI/U1cKyYy1RZ7r3Lf6OvMJntR4UtXxtL218htY8lckJPqJFM30deYTPajwpYv7nQbWSnd3O4+FY4Zxg1qs/Ahs6sff2+7XfX9Dt/Yax4/7Lv/iGrS12eFZ2VNQ2yhKzlRJJJPrpTH0kOY/Zaf8Ax/8A+akj/SIHZCEO23cQpQBUl3JHuxXTC3HT8v8AB51uJxGcWp7a9/8A0dqTvpFQn6viLwN4OkZ7sU4DUClH6RR/0yL7b9DWzJ/CZy8O/Nw9zo2BQkWBSgkAqeVk8zoKZ6Wdgf3d9byv0pmrKj8OJjnfmZ+5miiitxxhSrTVSrUYGSL5oz7NPhU1QxfNGfZp8KmqgxUEuIxNjqjyW0utq4pUNK6KrbzdHrVHQ6za5dwKlbpRFAKkjHE5I0oVNp7RPBt8S2sdBEZS03nOE8z211Uq2Tbj69Sl5ix3FuKQs9ZWlPRjdzkZB7RirKwbRw75bIcsLbjuy299MZToKxqRw58Oyokl0Qbcnt9y5qvRZba3cDPTFQJJOSsdvb666JE6JFWhEiUyypz7gccCSr1Z41NRpPuWMpR7MK5J1pgXIATIrb2OBUNR76rLHthbb7dJ9tY32pUFxSFNuYBWAcFSe7Ndlnvsa8m4BpC2+oS1xXC5gZUnGSO7WjSa0yRk4vcXo4/7E2Lf3urL9XSqx41ZwbVBtySmHGbZzxKRqfWakauEJ9lbzMthxpv760uAhPrPKpenZ3m09KjLoy2N4eXpnTt0rFVwi9pG2d9s1qUm/qbYrhTZbcm4fWAioEnOek7+3112JdbcWtCHEqU2cLAOSk9/ZVDddrRBvC7VCtUy5Smmg68mOEgNpPDJJGvdWTSfc1xlKPwvQxVBKisTWFsSGw42sYUk865rZdm7jakXBTL0RBCipEpHRqRgkHPw41rNu7bVokXCAG5/QpyENvJSFHs3joOPOq1sibT2ieDb4ttY6CGylpvOcDmahlWK1zni9KhNOuHiojU1OucxHjNvzHW4oWB/3XAACRwzwNSl9lKUKLqAlwgIJUMKJ4Y7ax5VrWjJWTUuZN7K3+y1j/8AlzX51s1s3ZmHUutW9lK0HKTjODXfHlxpaCuNIaeSk4JbWFAHs0rVE6G7JVGblMrfR95pLgKh6xU8OHyM3fc+jk/3Jq550CLcWOgmMpdbznB5GtjNiCV1Qymescei6Qb3w41PpWTSa0ak3F7TIIkNiDHTHjNpbaRwSmp6gROhuSVRm5TKn0feaDgKh6xxqie2vA2vTs/EhpfUkJMh8yUIDeeQSdVHuGtVJLog229sZaKwKzQgUq01Uq1GBki+aM+zT4VNUMXzRn2afCpqoCsK+6azVdfb1E2ftL1xmlXRN4ASgZUpR0AA7SaAWfo8B/4cYwclUjTH99VKkeywouwmzF3YjBFwXcGd+QM75BWoYJ7NB8KerTtW/JuDNvl7N3C29Yz0Ti0At8MnJH3av1uw2mwhxxhCAoJSFEABXIeugPLb4GhtXfEX1VsR0gSIq7khw/Y7unRFOnHs1zXoOyTLrGy1ubelmWoMjDxSpJUnlorXhga1YO9SekJZe6Bx4DeS2vBUB2gGt3ZUaOpKHpDTRV90LWAT6s0B5patn5E+NdrraiGbxb7xIXHXjHSJ0y2rtBqsjyJ9w2B2glNx3GenvZcls4JKGzulaTjBwM6++vYMss6ZQjfV6t48ffVXO2htVrmQIjigTcnFJbU3ulOQNSo591AJOz9st13vklqFNtaWH7cpmTHtjTgSoHRKlE6BQJ9dU7a7vIjt3NTaw5sahDK0IOjqg5hzHd0aRn1168OpQWS4OgjtK1KtEA++tsRktKWQ0G3NVHTCs6a9tALuwDDjlmevMhG7JvD6pax/CknCEjuCR+dU21Tlgb2ndecvk7Z+6IaSkyEIPRPpxkcsKxw5U/MqaIKGlIIbO6Qk/d7u6lvaDadiLdk2iPZX7xMS2HltNpThpPIkq50ApyrnOu+ylnl3/pHrSi4KTNebbKTIaT/23FJHBJPH1Cum7L2Uc2P2jOzDTYV1dHTrYSsNnytMZ0zx4U52W8sXm2LfchPwQ2ssusy29wpIx7iNRrXc11IFcRroMjVbKcaetNAeZ34Jb2ktq7oIAhG0oTHVckLLAX+LGOCsY4/yoNtad2X2diLlJmw37+no+jStCUtHfG4kq1KeOvYa9NlKhJQlEwsBKjhIeIwT3ZqRQZQEJUEJAICAccccvzoDzxy2KtG1G0ULZ1jqynLMHG2mdAXMkAgdta7KubFdBakRWkfXwQOCF9Kl7d8orPZnPHSvQ2XIz6lOMracUPJUpBBI7iar7rcYFnhT54bZckRWFPLbQUhagBnB50B5PFZaegKjTZduh3vrhKnnGnjOS7v5BG7x92mK9cvomHZyemCSZnVV9EU6Hf3TjHfmuONdeuP2aS1ZwpFxY6VcjeTmONwKAOdTnONKuFy4zYG/IaRlW4N5YGVdnroDyPOzy9m7Wzs82RtSFM7vRpUHku6dIVnhjjnOlM9us8B36Vro65BZUpqKy+hW5910nVQ7z206LREjFclaWWj+N0gJ+JrZtyOtYU2ttSlpyCkglSe3vFASis0UUAUq01Uq1GBki+aM+zT4VNUMXzRn2afCpqoCl/bZFld2dXHv0hceI86hIdRnKF5yk5AOOHE6UwVE+wzKZUy+0h1pYwpC0hSVDsINAefw7pdLDtFaba3tGztBBuKygJISXmU4+9vJJyO89lVsXZ223a3bazZzKnnmLjL6ElRw0QN7KR2k4z6hXodv2bslqfVIgWuLGdVoVttAHHZnkK6kW6E23IbREZSiUpS30hAw6pQwoqHMkcaA8pfs8KHsVs5tCwhSbq7LYLkvpFFa97OQcnhgAe6rDaFuJfdor22LXZ0mC2lD8m4SFpcX5OQUY+7gc69EVabeuGzDXCYVGYKVNNFsFKCngQOWKgk7PWaZPTPk2yK9KTjDq2gVacPXQHmBQ7etkNh40mQ5l+appSwohW6FFOAf8OlW+2Gz9ihXrZSGqGy1C6VxlYWohO5xAJJ/iUTx50+t2a2NNRmm4EdLcRW/HQGwA0rXVI5HU1tcbTb7uwI9xhsymgreCXUBQB7R2UB51tA0HNuY1uXCgyrczb0mBHlyS0weRKdCFKxpjs1qvuEaRG+je7RzKjLYFyQGGo0gvJjjeBKN7HImvUZlitM+G1Dl26O9HZADTa2wQ2AMDd7NOysiyWoW5NuFujCGkghjohuZBznHroCHZ+wwNn4HV4TZBcIW84tRUt1eNVKJ5mlraCHapm1rzsHadVkvjLKEuZxuOI4jRWAr3HTSngDAwOFcFzsNpvO6blbo8so+6p1sEp9R4igPN7vfp94+ju+sXB5mSuBKbZEyOMIfG+NRyz6u2tr1E2ft8fZ+ds060bq7MaCVsvFTjyTnf39cnvz24p4vuysW57MOWKEGoDKikp6NsbqcKCuAxxrqh7N2aFM69HtkVuXjV9LQCicanPImgPPJ7a7nttfmblb7fNW1uojouEws9EyR95sYOe0nkaJMF57ZzY+BOmolJcunR9NHeKgW8qAAX3DTNej3KwWi8LQu426PKU391TrYUR3Z7KmVbICkRmzDYKIigphPRjDRAwCns91AIbVua2d+kKdFsTPV0PWVToZQSQXAcJOP641QohbLufRg/c330G9LbWXXlPHpy8SfJIznB4EY4a1671GJ17r3V2+tdH0fTbo39zOd3PZmuJWzFiXLdlqtEMvvJUlxwspysHQ59eaATox/639HQ/8AoHv/ANdNVkDZy13Wy7XTpsfppDEuUWVlR+zIG9ka9vhXpwtkFLkVwRGQuGkojq3BllJGCE9gxppQ1bYLDL7LURlDclSlPISgAOFXEkc80B5fLfafgbGPbRKddspjHrClbykF3dwkrx7uPf3137LGyn6UHfqAYg/Vp3d0KDe90gzuZ/D6tM5pvu1hlPxI0ezXI2pEdJQlpDCFtKTyBSRyqGwbLO2y6P3a43JdxuDrQZDnRhtDaAc4SkUAxVmiigClWmqlWowMkXzRn2afCpqhi+aM+zT4VNVBio33gwwt1QyEAkipKjfZD7C2iopCwRkcRQq1vqQsTA84hsoKVLSpQwoKGAQOI9dRquONwpZWtK3C2CCM5CiDpnuJ9VYNtXvNrE54LbChvBKNQcaY3ccqyLaUvpdblvICSo7gCSDvKKjxHf8AlWHmM/Js2VcWR1nRX/LJ3lcs6Z0qIXdslIDZ3iojG+nGgHPOOYrdVpYUgjeWFlC0FzeycK48dOOD7q0+qcEKTLeDgUVFe6jXIA4buPwjlR8xkvDNl3INOvIcYWkMthxSsjGDnHPuNSmez0UhxJ3xHGVbpBzpnSsOQG3elK1rJebS2o6cBn+ZrZcFpTchGSkSBhWMaaY0p5jHyGiJ6FPJZW2tt1SgN0kHQhRB05eSfhWoujHSLRhYKUqVw0OCQR6/JNH1YMbxkOl/IIeO7vDGcDGMYwTy5mg2phTC2lKWd9ISVZAOck72nPKjTzF+731N2riy64ppO8FJc3CCPz9WlbJmIVOXFA8pKck5HhWotzIeQ6CveQsrBzxzyPd/KtPqtr6wEzpF7wO9u6YzjB5Z/OnmJ92au3eOytxtYXvNuoaxjiVYwR3a/ka2RcUvLKGWVuFOq8YG6Mkc+PA1s5bI7qlqUDvLWF72mRgpOPV5IrVNsS0vfZfdaJ+/jB3xknByNOJ4U82y/d6N27jHcKQFjJCiRkeTjjmozdGxHadDah0i9wJUQkg4J1yewVubYyWg2FKTgKGRjJBOorRdqQo5ZfdZO+F5ThWuCnPlA8j+Qp5h92dLL6XisAEFBAPvAP61Cm4sqUsYUkoWUHI7M6940PwrZqEpmQp0SXSF4KkEJwTgDPDPLtrCrcwpaFHeyhSlA5472cg92tXzGPk2aG4YSVLjuJJAUgEjygSB26cRQm4FW5uRlq3llB8pOhAz20C1tqSpEh5yQggJCXAkgJBzjhrwHGpmoTTCENt5CG1lSU8hkHT1a1NSMm4HM5d2mmi8ttfQ7qlIWMEL3QSce4EiumLMZkrKWiT5CV/EkY9eUmuddoacbW0t10slKkob0Ab3gQcadhPHNdDEJqPIdebyFOhIUOWmdfzqrm9SS5NdO500UUVkawpVpqpVqMDJF80Z9mnwqaoYvmjPs0+FTVQFYrNFAFYrNFAYorNFAYorNFAYorNFAYorNFAFYrNFAYorNFAYoxWaKAxRWaKAxRWaKAKKKKAKVaaqVajAyRfNGfZp8KmpaEl9IAD7gA0ACzpR1qT6Q785oBlopa61J9Id+c0dak+kO/OaoGWilrrUn0h35zR1qT6Q785oBlopa61J9Id+c0dak+kO/OaAZaKWutSfSHfnNHWpPpDvzmgGWilrrUn0h35zR1qT6Q785oBlopa61J9Id+c0dak+kO/OaAZaKWutSfSHfnNHWpPpDvzmgGWilrrUn0h35zR1qT6Q785oBlopa61J9Id+c0dak+kO/OaAZaKWutSfSHfnNHWpPpDvzmgGWilrrUn0h35zR1qT6Q785oBlopa61J9Id+c0dak+kO/OaAZaVal61J9Id+c1FUKf/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http://www.actionablebooks.com/wp-content//uploads/2013/06/book-cover_24582677-2ecc-4456-a2c1-c2eadfcb8d5b.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30599" y="3406775"/>
            <a:ext cx="2262911" cy="345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901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612648" y="1909481"/>
            <a:ext cx="8153400" cy="4495800"/>
          </a:xfrm>
        </p:spPr>
        <p:txBody>
          <a:bodyPr>
            <a:normAutofit/>
          </a:bodyPr>
          <a:lstStyle/>
          <a:p>
            <a:pPr marL="0" indent="0">
              <a:buNone/>
            </a:pPr>
            <a:endParaRPr lang="en-US" sz="4400" dirty="0" smtClean="0"/>
          </a:p>
          <a:p>
            <a:pPr marL="0" indent="0">
              <a:buNone/>
            </a:pPr>
            <a:r>
              <a:rPr lang="en-US" sz="4400" dirty="0" smtClean="0"/>
              <a:t>Think of the last $</a:t>
            </a:r>
            <a:r>
              <a:rPr lang="en-US" sz="4400" dirty="0"/>
              <a:t>5</a:t>
            </a:r>
            <a:r>
              <a:rPr lang="en-US" sz="4400" dirty="0" smtClean="0"/>
              <a:t> that you spent – what did you spend it on?</a:t>
            </a:r>
            <a:endParaRPr lang="en-US" sz="4400" dirty="0"/>
          </a:p>
        </p:txBody>
      </p:sp>
    </p:spTree>
    <p:extLst>
      <p:ext uri="{BB962C8B-B14F-4D97-AF65-F5344CB8AC3E}">
        <p14:creationId xmlns:p14="http://schemas.microsoft.com/office/powerpoint/2010/main" val="3000273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612648" y="1613264"/>
            <a:ext cx="8153400" cy="4495800"/>
          </a:xfrm>
        </p:spPr>
        <p:txBody>
          <a:bodyPr>
            <a:normAutofit lnSpcReduction="10000"/>
          </a:bodyPr>
          <a:lstStyle/>
          <a:p>
            <a:pPr marL="0" indent="0">
              <a:buNone/>
            </a:pPr>
            <a:endParaRPr lang="en-US" sz="4400" dirty="0" smtClean="0"/>
          </a:p>
          <a:p>
            <a:pPr marL="0" indent="0">
              <a:buNone/>
            </a:pPr>
            <a:r>
              <a:rPr lang="en-US" sz="4400" dirty="0" smtClean="0"/>
              <a:t>How </a:t>
            </a:r>
            <a:r>
              <a:rPr lang="en-US" sz="4400" dirty="0"/>
              <a:t>would you spend $5 to make yourself the happiest?</a:t>
            </a:r>
          </a:p>
          <a:p>
            <a:pPr marL="0" indent="0">
              <a:buNone/>
            </a:pPr>
            <a:endParaRPr lang="en-US" sz="4400" dirty="0" smtClean="0"/>
          </a:p>
          <a:p>
            <a:pPr marL="0" indent="0">
              <a:buNone/>
            </a:pPr>
            <a:r>
              <a:rPr lang="en-US" sz="4400" dirty="0"/>
              <a:t>Think of the last $5 that you spent – what did you spend it on?</a:t>
            </a:r>
          </a:p>
        </p:txBody>
      </p:sp>
      <p:cxnSp>
        <p:nvCxnSpPr>
          <p:cNvPr id="5" name="Straight Connector 4"/>
          <p:cNvCxnSpPr/>
          <p:nvPr/>
        </p:nvCxnSpPr>
        <p:spPr>
          <a:xfrm>
            <a:off x="762000" y="4047183"/>
            <a:ext cx="74676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775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416" y="4633668"/>
            <a:ext cx="9753600" cy="1200329"/>
          </a:xfrm>
          <a:prstGeom prst="rect">
            <a:avLst/>
          </a:prstGeom>
          <a:noFill/>
        </p:spPr>
        <p:txBody>
          <a:bodyPr wrap="square" rtlCol="0">
            <a:spAutoFit/>
          </a:bodyPr>
          <a:lstStyle/>
          <a:p>
            <a:r>
              <a:rPr lang="en-US" sz="3600" dirty="0">
                <a:latin typeface="Futura Lt BT"/>
              </a:rPr>
              <a:t>If </a:t>
            </a:r>
            <a:r>
              <a:rPr lang="en-US" sz="3600" dirty="0" smtClean="0">
                <a:latin typeface="Futura Lt BT"/>
              </a:rPr>
              <a:t>you </a:t>
            </a:r>
            <a:r>
              <a:rPr lang="en-US" sz="3600" dirty="0">
                <a:latin typeface="Futura Lt BT"/>
              </a:rPr>
              <a:t>t</a:t>
            </a:r>
            <a:r>
              <a:rPr lang="en-US" sz="3600" dirty="0" smtClean="0">
                <a:latin typeface="Futura Lt BT"/>
              </a:rPr>
              <a:t>hink </a:t>
            </a:r>
            <a:r>
              <a:rPr lang="en-US" sz="3600" dirty="0">
                <a:latin typeface="Futura Lt BT"/>
              </a:rPr>
              <a:t>m</a:t>
            </a:r>
            <a:r>
              <a:rPr lang="en-US" sz="3600" dirty="0" smtClean="0">
                <a:latin typeface="Futura Lt BT"/>
              </a:rPr>
              <a:t>oney </a:t>
            </a:r>
            <a:r>
              <a:rPr lang="en-US" sz="3600" dirty="0">
                <a:latin typeface="Futura Lt BT"/>
              </a:rPr>
              <a:t>c</a:t>
            </a:r>
            <a:r>
              <a:rPr lang="en-US" sz="3600" dirty="0" smtClean="0">
                <a:latin typeface="Futura Lt BT"/>
              </a:rPr>
              <a:t>an’t </a:t>
            </a:r>
            <a:r>
              <a:rPr lang="en-US" sz="3600" dirty="0">
                <a:latin typeface="Futura Lt BT"/>
              </a:rPr>
              <a:t>b</a:t>
            </a:r>
            <a:r>
              <a:rPr lang="en-US" sz="3600" dirty="0" smtClean="0">
                <a:latin typeface="Futura Lt BT"/>
              </a:rPr>
              <a:t>uy </a:t>
            </a:r>
            <a:r>
              <a:rPr lang="en-US" sz="3600" dirty="0">
                <a:latin typeface="Futura Lt BT"/>
              </a:rPr>
              <a:t>h</a:t>
            </a:r>
            <a:r>
              <a:rPr lang="en-US" sz="3600" dirty="0" smtClean="0">
                <a:latin typeface="Futura Lt BT"/>
              </a:rPr>
              <a:t>appiness</a:t>
            </a:r>
            <a:r>
              <a:rPr lang="en-US" sz="3600" dirty="0">
                <a:latin typeface="Futura Lt BT"/>
              </a:rPr>
              <a:t>, </a:t>
            </a:r>
            <a:br>
              <a:rPr lang="en-US" sz="3600" dirty="0">
                <a:latin typeface="Futura Lt BT"/>
              </a:rPr>
            </a:br>
            <a:r>
              <a:rPr lang="en-US" sz="3600" dirty="0" smtClean="0">
                <a:latin typeface="Futura Lt BT"/>
              </a:rPr>
              <a:t>you’re </a:t>
            </a:r>
            <a:r>
              <a:rPr lang="en-US" sz="3600" dirty="0">
                <a:latin typeface="Futura Lt BT"/>
              </a:rPr>
              <a:t>n</a:t>
            </a:r>
            <a:r>
              <a:rPr lang="en-US" sz="3600" dirty="0" smtClean="0">
                <a:latin typeface="Futura Lt BT"/>
              </a:rPr>
              <a:t>ot </a:t>
            </a:r>
            <a:r>
              <a:rPr lang="en-US" sz="3600" dirty="0">
                <a:latin typeface="Futura Lt BT"/>
              </a:rPr>
              <a:t>s</a:t>
            </a:r>
            <a:r>
              <a:rPr lang="en-US" sz="3600" dirty="0" smtClean="0">
                <a:latin typeface="Futura Lt BT"/>
              </a:rPr>
              <a:t>pending </a:t>
            </a:r>
            <a:r>
              <a:rPr lang="en-US" sz="3600" dirty="0">
                <a:latin typeface="Futura Lt BT"/>
              </a:rPr>
              <a:t>i</a:t>
            </a:r>
            <a:r>
              <a:rPr lang="en-US" sz="3600" dirty="0" smtClean="0">
                <a:latin typeface="Futura Lt BT"/>
              </a:rPr>
              <a:t>t </a:t>
            </a:r>
            <a:r>
              <a:rPr lang="en-US" sz="3600" dirty="0">
                <a:latin typeface="Futura Lt BT"/>
              </a:rPr>
              <a:t>r</a:t>
            </a:r>
            <a:r>
              <a:rPr lang="en-US" sz="3600" dirty="0" smtClean="0">
                <a:latin typeface="Futura Lt BT"/>
              </a:rPr>
              <a:t>ight</a:t>
            </a:r>
            <a:endParaRPr lang="en-US" sz="3600" dirty="0"/>
          </a:p>
        </p:txBody>
      </p:sp>
      <p:sp>
        <p:nvSpPr>
          <p:cNvPr id="2" name="Rectangle 1"/>
          <p:cNvSpPr/>
          <p:nvPr/>
        </p:nvSpPr>
        <p:spPr>
          <a:xfrm>
            <a:off x="25416" y="4408714"/>
            <a:ext cx="2412984" cy="1414397"/>
          </a:xfrm>
          <a:prstGeom prst="rect">
            <a:avLst/>
          </a:prstGeom>
          <a:solidFill>
            <a:schemeClr val="bg1"/>
          </a:solidFill>
          <a:ln>
            <a:solidFill>
              <a:schemeClr val="bg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 name="Rectangle 3"/>
          <p:cNvSpPr/>
          <p:nvPr/>
        </p:nvSpPr>
        <p:spPr>
          <a:xfrm>
            <a:off x="2422094" y="5233086"/>
            <a:ext cx="3292905" cy="590025"/>
          </a:xfrm>
          <a:prstGeom prst="rect">
            <a:avLst/>
          </a:prstGeom>
          <a:solidFill>
            <a:schemeClr val="bg1"/>
          </a:solidFill>
          <a:ln>
            <a:solidFill>
              <a:schemeClr val="bg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 name="Rectangle 5"/>
          <p:cNvSpPr/>
          <p:nvPr/>
        </p:nvSpPr>
        <p:spPr>
          <a:xfrm>
            <a:off x="7987553" y="4724400"/>
            <a:ext cx="1006904" cy="590025"/>
          </a:xfrm>
          <a:prstGeom prst="rect">
            <a:avLst/>
          </a:prstGeom>
          <a:solidFill>
            <a:schemeClr val="bg1"/>
          </a:solidFill>
          <a:ln>
            <a:solidFill>
              <a:schemeClr val="bg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82062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416" y="4633668"/>
            <a:ext cx="9753600" cy="1200329"/>
          </a:xfrm>
          <a:prstGeom prst="rect">
            <a:avLst/>
          </a:prstGeom>
          <a:noFill/>
        </p:spPr>
        <p:txBody>
          <a:bodyPr wrap="square" rtlCol="0">
            <a:spAutoFit/>
          </a:bodyPr>
          <a:lstStyle/>
          <a:p>
            <a:r>
              <a:rPr lang="en-US" sz="3600" dirty="0">
                <a:latin typeface="Futura Lt BT"/>
              </a:rPr>
              <a:t>If </a:t>
            </a:r>
            <a:r>
              <a:rPr lang="en-US" sz="3600" dirty="0" smtClean="0">
                <a:latin typeface="Futura Lt BT"/>
              </a:rPr>
              <a:t>you </a:t>
            </a:r>
            <a:r>
              <a:rPr lang="en-US" sz="3600" dirty="0">
                <a:latin typeface="Futura Lt BT"/>
              </a:rPr>
              <a:t>t</a:t>
            </a:r>
            <a:r>
              <a:rPr lang="en-US" sz="3600" dirty="0" smtClean="0">
                <a:latin typeface="Futura Lt BT"/>
              </a:rPr>
              <a:t>hink </a:t>
            </a:r>
            <a:r>
              <a:rPr lang="en-US" sz="3600" dirty="0">
                <a:latin typeface="Futura Lt BT"/>
              </a:rPr>
              <a:t>m</a:t>
            </a:r>
            <a:r>
              <a:rPr lang="en-US" sz="3600" dirty="0" smtClean="0">
                <a:latin typeface="Futura Lt BT"/>
              </a:rPr>
              <a:t>oney </a:t>
            </a:r>
            <a:r>
              <a:rPr lang="en-US" sz="3600" dirty="0">
                <a:latin typeface="Futura Lt BT"/>
              </a:rPr>
              <a:t>c</a:t>
            </a:r>
            <a:r>
              <a:rPr lang="en-US" sz="3600" dirty="0" smtClean="0">
                <a:latin typeface="Futura Lt BT"/>
              </a:rPr>
              <a:t>an’t </a:t>
            </a:r>
            <a:r>
              <a:rPr lang="en-US" sz="3600" dirty="0">
                <a:latin typeface="Futura Lt BT"/>
              </a:rPr>
              <a:t>b</a:t>
            </a:r>
            <a:r>
              <a:rPr lang="en-US" sz="3600" dirty="0" smtClean="0">
                <a:latin typeface="Futura Lt BT"/>
              </a:rPr>
              <a:t>uy </a:t>
            </a:r>
            <a:r>
              <a:rPr lang="en-US" sz="3600" dirty="0">
                <a:latin typeface="Futura Lt BT"/>
              </a:rPr>
              <a:t>h</a:t>
            </a:r>
            <a:r>
              <a:rPr lang="en-US" sz="3600" dirty="0" smtClean="0">
                <a:latin typeface="Futura Lt BT"/>
              </a:rPr>
              <a:t>appiness</a:t>
            </a:r>
            <a:r>
              <a:rPr lang="en-US" sz="3600" dirty="0">
                <a:latin typeface="Futura Lt BT"/>
              </a:rPr>
              <a:t>, </a:t>
            </a:r>
            <a:br>
              <a:rPr lang="en-US" sz="3600" dirty="0">
                <a:latin typeface="Futura Lt BT"/>
              </a:rPr>
            </a:br>
            <a:r>
              <a:rPr lang="en-US" sz="3600" dirty="0" smtClean="0">
                <a:latin typeface="Futura Lt BT"/>
              </a:rPr>
              <a:t>you’re </a:t>
            </a:r>
            <a:r>
              <a:rPr lang="en-US" sz="3600" dirty="0">
                <a:latin typeface="Futura Lt BT"/>
              </a:rPr>
              <a:t>n</a:t>
            </a:r>
            <a:r>
              <a:rPr lang="en-US" sz="3600" dirty="0" smtClean="0">
                <a:latin typeface="Futura Lt BT"/>
              </a:rPr>
              <a:t>ot </a:t>
            </a:r>
            <a:r>
              <a:rPr lang="en-US" sz="3600" dirty="0">
                <a:latin typeface="Futura Lt BT"/>
              </a:rPr>
              <a:t>s</a:t>
            </a:r>
            <a:r>
              <a:rPr lang="en-US" sz="3600" dirty="0" smtClean="0">
                <a:latin typeface="Futura Lt BT"/>
              </a:rPr>
              <a:t>pending </a:t>
            </a:r>
            <a:r>
              <a:rPr lang="en-US" sz="3600" dirty="0">
                <a:latin typeface="Futura Lt BT"/>
              </a:rPr>
              <a:t>i</a:t>
            </a:r>
            <a:r>
              <a:rPr lang="en-US" sz="3600" dirty="0" smtClean="0">
                <a:latin typeface="Futura Lt BT"/>
              </a:rPr>
              <a:t>t </a:t>
            </a:r>
            <a:r>
              <a:rPr lang="en-US" sz="3600" dirty="0">
                <a:latin typeface="Futura Lt BT"/>
              </a:rPr>
              <a:t>r</a:t>
            </a:r>
            <a:r>
              <a:rPr lang="en-US" sz="3600" dirty="0" smtClean="0">
                <a:latin typeface="Futura Lt BT"/>
              </a:rPr>
              <a:t>ight</a:t>
            </a:r>
            <a:endParaRPr lang="en-US" sz="3600" dirty="0"/>
          </a:p>
        </p:txBody>
      </p:sp>
    </p:spTree>
    <p:extLst>
      <p:ext uri="{BB962C8B-B14F-4D97-AF65-F5344CB8AC3E}">
        <p14:creationId xmlns:p14="http://schemas.microsoft.com/office/powerpoint/2010/main" val="3977379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81200" y="1509485"/>
            <a:ext cx="5334000" cy="3719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1121" name="Rectangle 1"/>
          <p:cNvSpPr>
            <a:spLocks noChangeArrowheads="1"/>
          </p:cNvSpPr>
          <p:nvPr/>
        </p:nvSpPr>
        <p:spPr bwMode="auto">
          <a:xfrm>
            <a:off x="304800" y="4284346"/>
            <a:ext cx="86868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2000" b="0" i="1" dirty="0" smtClean="0">
              <a:latin typeface="Comic Sans MS" pitchFamily="66" charset="0"/>
              <a:cs typeface="Times New Roman"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2000" i="1" dirty="0">
              <a:latin typeface="Comic Sans MS" pitchFamily="66" charset="0"/>
              <a:cs typeface="Times New Roman"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2000" b="0" i="1" dirty="0" smtClean="0">
              <a:latin typeface="Comic Sans MS" pitchFamily="66" charset="0"/>
              <a:cs typeface="Times New Roman"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2000" i="1" dirty="0">
              <a:latin typeface="Comic Sans MS" pitchFamily="66" charset="0"/>
              <a:cs typeface="Times New Roman"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2000" b="0" i="1" dirty="0" smtClean="0">
              <a:latin typeface="Comic Sans MS" pitchFamily="66" charset="0"/>
              <a:cs typeface="Times New Roman"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2000" i="1" dirty="0" smtClean="0">
              <a:latin typeface="Comic Sans MS" pitchFamily="66" charset="0"/>
              <a:cs typeface="Times New Roman"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i="1" dirty="0" smtClean="0">
                <a:latin typeface="Comic Sans MS" pitchFamily="66" charset="0"/>
                <a:cs typeface="Times New Roman" pitchFamily="18" charset="0"/>
              </a:rPr>
              <a:t>W</a:t>
            </a:r>
            <a:r>
              <a:rPr lang="en-US" sz="2000" b="0" i="1" dirty="0" smtClean="0">
                <a:latin typeface="Comic Sans MS" pitchFamily="66" charset="0"/>
                <a:cs typeface="Times New Roman" pitchFamily="18" charset="0"/>
              </a:rPr>
              <a:t>hen I win I am going to buy my own little mountain and have a little house on top.</a:t>
            </a:r>
            <a:endParaRPr kumimoji="0" lang="en-US" sz="2400" b="0" i="1" u="none" strike="noStrike" cap="none" normalizeH="0" baseline="0" dirty="0" smtClean="0">
              <a:ln>
                <a:noFill/>
              </a:ln>
              <a:solidFill>
                <a:schemeClr val="tx2"/>
              </a:solidFill>
              <a:effectLst/>
              <a:latin typeface="Times New Roman" pitchFamily="18" charset="0"/>
              <a:ea typeface="Cambria" pitchFamily="18" charset="0"/>
              <a:cs typeface="Times New Roman" pitchFamily="18" charset="0"/>
            </a:endParaRPr>
          </a:p>
        </p:txBody>
      </p:sp>
      <p:sp>
        <p:nvSpPr>
          <p:cNvPr id="6" name="Rectangle 5"/>
          <p:cNvSpPr/>
          <p:nvPr/>
        </p:nvSpPr>
        <p:spPr>
          <a:xfrm>
            <a:off x="1320800" y="4604657"/>
            <a:ext cx="6858000" cy="638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265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11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81200" y="1509485"/>
            <a:ext cx="5334000" cy="3719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1121" name="Rectangle 1"/>
          <p:cNvSpPr>
            <a:spLocks noChangeArrowheads="1"/>
          </p:cNvSpPr>
          <p:nvPr/>
        </p:nvSpPr>
        <p:spPr bwMode="auto">
          <a:xfrm>
            <a:off x="304800" y="3268683"/>
            <a:ext cx="8686800"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2000" b="0" i="1" dirty="0" smtClean="0">
              <a:latin typeface="Comic Sans MS" pitchFamily="66" charset="0"/>
              <a:cs typeface="Times New Roman"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2000" i="1" dirty="0" smtClean="0">
              <a:latin typeface="Comic Sans MS" pitchFamily="66" charset="0"/>
              <a:cs typeface="Times New Roman"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2000" i="1" dirty="0">
              <a:latin typeface="Comic Sans MS" pitchFamily="66" charset="0"/>
              <a:cs typeface="Times New Roman"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2000" i="1" dirty="0" smtClean="0">
              <a:latin typeface="Comic Sans MS" pitchFamily="66" charset="0"/>
              <a:cs typeface="Times New Roman"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2000" i="1" dirty="0">
              <a:latin typeface="Comic Sans MS" pitchFamily="66" charset="0"/>
              <a:cs typeface="Times New Roman"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2000" i="1" dirty="0" smtClean="0">
              <a:latin typeface="Comic Sans MS" pitchFamily="66" charset="0"/>
              <a:cs typeface="Times New Roman"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i="1" dirty="0" smtClean="0">
                <a:latin typeface="Comic Sans MS" pitchFamily="66" charset="0"/>
                <a:cs typeface="Times New Roman" pitchFamily="18" charset="0"/>
              </a:rPr>
              <a:t>I</a:t>
            </a:r>
            <a:r>
              <a:rPr lang="en-US" sz="2000" b="0" i="1" dirty="0" smtClean="0">
                <a:latin typeface="Comic Sans MS" pitchFamily="66" charset="0"/>
                <a:cs typeface="Times New Roman" pitchFamily="18" charset="0"/>
              </a:rPr>
              <a:t> would fill a big bath tub with money and </a:t>
            </a:r>
            <a:r>
              <a:rPr lang="en-US" sz="2000" b="0" i="1" dirty="0" err="1" smtClean="0">
                <a:latin typeface="Comic Sans MS" pitchFamily="66" charset="0"/>
                <a:cs typeface="Times New Roman" pitchFamily="18" charset="0"/>
              </a:rPr>
              <a:t>git</a:t>
            </a:r>
            <a:r>
              <a:rPr lang="en-US" sz="2000" b="0" i="1" dirty="0" smtClean="0">
                <a:latin typeface="Comic Sans MS" pitchFamily="66" charset="0"/>
                <a:cs typeface="Times New Roman" pitchFamily="18" charset="0"/>
              </a:rPr>
              <a:t> in the tub while smoking a big fat cigar and sipping a glass of champagne. Then I'd have a picture taken and dozens of 8x10 glossies made. Anyone begging for money or trying to extort from me would receive a copy of the picture and nothing else. </a:t>
            </a:r>
          </a:p>
          <a:p>
            <a:pPr>
              <a:buFont typeface="Arial"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2400" b="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US" sz="2400" b="0" i="1" u="none" strike="noStrike" cap="none" normalizeH="0" baseline="0" dirty="0" smtClean="0">
              <a:ln>
                <a:noFill/>
              </a:ln>
              <a:solidFill>
                <a:schemeClr val="tx2"/>
              </a:solidFill>
              <a:effectLst/>
              <a:latin typeface="Times New Roman" pitchFamily="18" charset="0"/>
              <a:ea typeface="Cambria"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US" sz="2400" b="0" i="0" u="none" strike="noStrike" cap="none" normalizeH="0" baseline="0" dirty="0" smtClean="0">
              <a:ln>
                <a:noFill/>
              </a:ln>
              <a:solidFill>
                <a:schemeClr val="tx2"/>
              </a:solidFill>
              <a:effectLst/>
              <a:latin typeface="Times New Roman" pitchFamily="18" charset="0"/>
              <a:cs typeface="Times New Roman" pitchFamily="18" charset="0"/>
            </a:endParaRPr>
          </a:p>
        </p:txBody>
      </p:sp>
      <p:sp>
        <p:nvSpPr>
          <p:cNvPr id="2" name="Rectangle 1"/>
          <p:cNvSpPr/>
          <p:nvPr/>
        </p:nvSpPr>
        <p:spPr>
          <a:xfrm>
            <a:off x="1320800" y="4619171"/>
            <a:ext cx="6858000" cy="5445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6872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STUFF</a:t>
            </a:r>
            <a:endParaRPr lang="en-US" dirty="0"/>
          </a:p>
        </p:txBody>
      </p:sp>
      <p:pic>
        <p:nvPicPr>
          <p:cNvPr id="3" name="Picture 2" descr="house.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753" y="2075330"/>
            <a:ext cx="4686300" cy="4165600"/>
          </a:xfrm>
          <a:prstGeom prst="rect">
            <a:avLst/>
          </a:prstGeom>
        </p:spPr>
      </p:pic>
      <p:pic>
        <p:nvPicPr>
          <p:cNvPr id="5" name="Picture 4" descr="BMW.BlackM3.crop.jpg"/>
          <p:cNvPicPr>
            <a:picLocks noChangeAspect="1"/>
          </p:cNvPicPr>
          <p:nvPr/>
        </p:nvPicPr>
        <p:blipFill rotWithShape="1">
          <a:blip r:embed="rId3" cstate="email">
            <a:extLst>
              <a:ext uri="{28A0092B-C50C-407E-A947-70E740481C1C}">
                <a14:useLocalDpi xmlns:a14="http://schemas.microsoft.com/office/drawing/2010/main" val="0"/>
              </a:ext>
            </a:extLst>
          </a:blip>
          <a:srcRect l="29254" r="3566"/>
          <a:stretch/>
        </p:blipFill>
        <p:spPr>
          <a:xfrm>
            <a:off x="4356845" y="2075330"/>
            <a:ext cx="4926107" cy="4165600"/>
          </a:xfrm>
          <a:prstGeom prst="rect">
            <a:avLst/>
          </a:prstGeom>
        </p:spPr>
      </p:pic>
    </p:spTree>
    <p:extLst>
      <p:ext uri="{BB962C8B-B14F-4D97-AF65-F5344CB8AC3E}">
        <p14:creationId xmlns:p14="http://schemas.microsoft.com/office/powerpoint/2010/main" val="26783547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99118</TotalTime>
  <Words>2095</Words>
  <Application>Microsoft Office PowerPoint</Application>
  <PresentationFormat>On-screen Show (4:3)</PresentationFormat>
  <Paragraphs>184</Paragraphs>
  <Slides>27</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Calibri</vt:lpstr>
      <vt:lpstr>Cambria</vt:lpstr>
      <vt:lpstr>Comic Sans MS</vt:lpstr>
      <vt:lpstr>Futura Lt BT</vt:lpstr>
      <vt:lpstr>Times New Roman</vt:lpstr>
      <vt:lpstr>Tw Cen MT</vt:lpstr>
      <vt:lpstr>Wingdings</vt:lpstr>
      <vt:lpstr>Wingdings 2</vt:lpstr>
      <vt:lpstr>Clarity</vt:lpstr>
      <vt:lpstr>Happy Giving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STUFF</vt:lpstr>
      <vt:lpstr>Shifting the focus outward</vt:lpstr>
      <vt:lpstr>One Vancouver morning…</vt:lpstr>
      <vt:lpstr>What they bought</vt:lpstr>
      <vt:lpstr>PowerPoint Presentation</vt:lpstr>
      <vt:lpstr>PowerPoint Presentation</vt:lpstr>
      <vt:lpstr>PowerPoint Presentation</vt:lpstr>
      <vt:lpstr>PowerPoint Presentation</vt:lpstr>
      <vt:lpstr>PowerPoint Presentation</vt:lpstr>
      <vt:lpstr>One Final Intervention</vt:lpstr>
      <vt:lpstr>PowerPoint Presentation</vt:lpstr>
      <vt:lpstr>Charitable Donations</vt:lpstr>
      <vt:lpstr>Pseudo-Set Framing</vt:lpstr>
      <vt:lpstr>Pseudo-Sets are flexible…</vt:lpstr>
      <vt:lpstr>PowerPoint Presentation</vt:lpstr>
      <vt:lpstr>PowerPoint Presentation</vt:lpstr>
      <vt:lpstr>PowerPoint Presentation</vt:lpstr>
      <vt:lpstr>PowerPoint Presentation</vt:lpstr>
      <vt:lpstr>Happy Giving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Barasz</dc:creator>
  <cp:lastModifiedBy>Michael Norton</cp:lastModifiedBy>
  <cp:revision>644</cp:revision>
  <cp:lastPrinted>2015-05-02T15:13:31Z</cp:lastPrinted>
  <dcterms:created xsi:type="dcterms:W3CDTF">2013-03-14T15:33:27Z</dcterms:created>
  <dcterms:modified xsi:type="dcterms:W3CDTF">2018-09-29T05:06:23Z</dcterms:modified>
</cp:coreProperties>
</file>