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81" r:id="rId2"/>
    <p:sldId id="298" r:id="rId3"/>
    <p:sldId id="299" r:id="rId4"/>
    <p:sldId id="287" r:id="rId5"/>
    <p:sldId id="268" r:id="rId6"/>
    <p:sldId id="305" r:id="rId7"/>
    <p:sldId id="300" r:id="rId8"/>
    <p:sldId id="292" r:id="rId9"/>
    <p:sldId id="295" r:id="rId10"/>
    <p:sldId id="294" r:id="rId11"/>
    <p:sldId id="288" r:id="rId12"/>
    <p:sldId id="302" r:id="rId13"/>
    <p:sldId id="301" r:id="rId14"/>
    <p:sldId id="303" r:id="rId15"/>
    <p:sldId id="296" r:id="rId16"/>
    <p:sldId id="293" r:id="rId17"/>
    <p:sldId id="289" r:id="rId18"/>
    <p:sldId id="304"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22" autoAdjust="0"/>
  </p:normalViewPr>
  <p:slideViewPr>
    <p:cSldViewPr>
      <p:cViewPr varScale="1">
        <p:scale>
          <a:sx n="61" d="100"/>
          <a:sy n="61" d="100"/>
        </p:scale>
        <p:origin x="216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7181" tIns="48591" rIns="97181" bIns="48591" rtlCol="0"/>
          <a:lstStyle>
            <a:lvl1pPr algn="l">
              <a:defRPr sz="13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7181" tIns="48591" rIns="97181" bIns="48591" rtlCol="0"/>
          <a:lstStyle>
            <a:lvl1pPr algn="r">
              <a:defRPr sz="1300"/>
            </a:lvl1pPr>
          </a:lstStyle>
          <a:p>
            <a:fld id="{B8244E43-CFF7-4776-BE45-50E141EC9CE8}" type="datetimeFigureOut">
              <a:rPr lang="en-US" smtClean="0"/>
              <a:t>2/14/2018</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7181" tIns="48591" rIns="97181" bIns="48591"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7181" tIns="48591" rIns="97181" bIns="4859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3"/>
            <a:ext cx="3169920" cy="480060"/>
          </a:xfrm>
          <a:prstGeom prst="rect">
            <a:avLst/>
          </a:prstGeom>
        </p:spPr>
        <p:txBody>
          <a:bodyPr vert="horz" lIns="97181" tIns="48591" rIns="97181" bIns="48591"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3"/>
            <a:ext cx="3169920" cy="480060"/>
          </a:xfrm>
          <a:prstGeom prst="rect">
            <a:avLst/>
          </a:prstGeom>
        </p:spPr>
        <p:txBody>
          <a:bodyPr vert="horz" lIns="97181" tIns="48591" rIns="97181" bIns="48591" rtlCol="0" anchor="b"/>
          <a:lstStyle>
            <a:lvl1pPr algn="r">
              <a:defRPr sz="1300"/>
            </a:lvl1pPr>
          </a:lstStyle>
          <a:p>
            <a:fld id="{549FCCE9-CD87-450E-880E-62C719D5D8E1}" type="slidenum">
              <a:rPr lang="en-US" smtClean="0"/>
              <a:t>‹#›</a:t>
            </a:fld>
            <a:endParaRPr lang="en-US"/>
          </a:p>
        </p:txBody>
      </p:sp>
    </p:spTree>
    <p:extLst>
      <p:ext uri="{BB962C8B-B14F-4D97-AF65-F5344CB8AC3E}">
        <p14:creationId xmlns:p14="http://schemas.microsoft.com/office/powerpoint/2010/main" val="2957676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49FCCE9-CD87-450E-880E-62C719D5D8E1}" type="slidenum">
              <a:rPr lang="en-US" smtClean="0"/>
              <a:t>1</a:t>
            </a:fld>
            <a:endParaRPr lang="en-US"/>
          </a:p>
        </p:txBody>
      </p:sp>
    </p:spTree>
    <p:extLst>
      <p:ext uri="{BB962C8B-B14F-4D97-AF65-F5344CB8AC3E}">
        <p14:creationId xmlns:p14="http://schemas.microsoft.com/office/powerpoint/2010/main" val="17350194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b="1" dirty="0" smtClean="0"/>
              <a:t>Presenter</a:t>
            </a:r>
            <a:r>
              <a:rPr lang="en-US" b="0" dirty="0" smtClean="0"/>
              <a:t>:</a:t>
            </a:r>
            <a:r>
              <a:rPr lang="en-US" b="0" baseline="0" dirty="0" smtClean="0"/>
              <a:t> Jim</a:t>
            </a:r>
            <a:endParaRPr lang="en-US" b="0" dirty="0" smtClean="0"/>
          </a:p>
          <a:p>
            <a:endParaRPr lang="en-US" b="1" dirty="0" smtClean="0"/>
          </a:p>
          <a:p>
            <a:r>
              <a:rPr lang="en-US" b="1" dirty="0" smtClean="0"/>
              <a:t>Potential discussion questions:</a:t>
            </a:r>
          </a:p>
          <a:p>
            <a:endParaRPr lang="en-US" b="0" dirty="0" smtClean="0"/>
          </a:p>
          <a:p>
            <a:pPr marL="180143" indent="-180143">
              <a:buFont typeface="Arial" panose="020B0604020202020204" pitchFamily="34" charset="0"/>
              <a:buChar char="•"/>
            </a:pPr>
            <a:r>
              <a:rPr lang="en-US" b="0" dirty="0" smtClean="0"/>
              <a:t>What</a:t>
            </a:r>
            <a:r>
              <a:rPr lang="en-US" b="0" baseline="0" dirty="0" smtClean="0"/>
              <a:t> are some upfront structuring considerations that might ameliorate risk that otherwise tax-exempt partners will bear a portion of an imputed underpayment?</a:t>
            </a:r>
          </a:p>
          <a:p>
            <a:pPr marL="180143" indent="-180143">
              <a:buFont typeface="Arial" panose="020B0604020202020204" pitchFamily="34" charset="0"/>
              <a:buChar char="•"/>
            </a:pPr>
            <a:r>
              <a:rPr lang="en-US" b="0" baseline="0" dirty="0" smtClean="0"/>
              <a:t>On balance, are there any types of partners who might prefer the partnership pay more tax than they would have paid had the partnership properly reported its income?</a:t>
            </a:r>
            <a:endParaRPr lang="en-US" b="0" dirty="0" smtClean="0"/>
          </a:p>
        </p:txBody>
      </p:sp>
      <p:sp>
        <p:nvSpPr>
          <p:cNvPr id="4" name="Slide Number Placeholder 3"/>
          <p:cNvSpPr>
            <a:spLocks noGrp="1"/>
          </p:cNvSpPr>
          <p:nvPr>
            <p:ph type="sldNum" sz="quarter" idx="10"/>
          </p:nvPr>
        </p:nvSpPr>
        <p:spPr/>
        <p:txBody>
          <a:bodyPr/>
          <a:lstStyle/>
          <a:p>
            <a:fld id="{549FCCE9-CD87-450E-880E-62C719D5D8E1}" type="slidenum">
              <a:rPr lang="en-US" smtClean="0"/>
              <a:t>10</a:t>
            </a:fld>
            <a:endParaRPr lang="en-US"/>
          </a:p>
        </p:txBody>
      </p:sp>
    </p:spTree>
    <p:extLst>
      <p:ext uri="{BB962C8B-B14F-4D97-AF65-F5344CB8AC3E}">
        <p14:creationId xmlns:p14="http://schemas.microsoft.com/office/powerpoint/2010/main" val="2350251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altLang="en-US" sz="1300" b="1" dirty="0">
                <a:solidFill>
                  <a:srgbClr val="1B2B5E"/>
                </a:solidFill>
              </a:rPr>
              <a:t>Presenter:</a:t>
            </a:r>
            <a:r>
              <a:rPr lang="en-US" altLang="en-US" sz="1300" dirty="0">
                <a:solidFill>
                  <a:srgbClr val="1B2B5E"/>
                </a:solidFill>
              </a:rPr>
              <a:t> Kat</a:t>
            </a:r>
          </a:p>
          <a:p>
            <a:pPr marL="180143" indent="-180143">
              <a:buFont typeface="Arial" panose="020B0604020202020204" pitchFamily="34" charset="0"/>
              <a:buChar char="•"/>
            </a:pPr>
            <a:endParaRPr lang="en-US" dirty="0" smtClean="0"/>
          </a:p>
          <a:p>
            <a:pPr marL="0" indent="0">
              <a:buFont typeface="Arial" panose="020B0604020202020204" pitchFamily="34" charset="0"/>
              <a:buNone/>
            </a:pPr>
            <a:r>
              <a:rPr lang="en-US" b="1" dirty="0" smtClean="0"/>
              <a:t>Transcript</a:t>
            </a:r>
            <a:r>
              <a:rPr lang="en-US" b="1" baseline="0" dirty="0" smtClean="0"/>
              <a:t> points:</a:t>
            </a:r>
          </a:p>
          <a:p>
            <a:pPr marL="171450" indent="-171450">
              <a:buFont typeface="Arial" panose="020B0604020202020204" pitchFamily="34" charset="0"/>
              <a:buChar char="•"/>
            </a:pPr>
            <a:r>
              <a:rPr lang="en-US" b="0" dirty="0" smtClean="0"/>
              <a:t>These</a:t>
            </a:r>
            <a:r>
              <a:rPr lang="en-US" b="0" baseline="0" dirty="0" smtClean="0"/>
              <a:t> were actually issued first, but were less of a surprise (more confirmatory of where practitioners thought the IRS might land.)</a:t>
            </a:r>
          </a:p>
          <a:p>
            <a:pPr marL="171450" indent="-171450">
              <a:buFont typeface="Arial" panose="020B0604020202020204" pitchFamily="34" charset="0"/>
              <a:buChar char="•"/>
            </a:pPr>
            <a:r>
              <a:rPr lang="en-US" b="0" baseline="0" dirty="0" smtClean="0"/>
              <a:t>Broadly, there are two main areas that the regulations covered—coordination with withholding rules and adjustments of foreign tax credits.</a:t>
            </a:r>
          </a:p>
          <a:p>
            <a:pPr marL="171450" indent="-171450">
              <a:buFont typeface="Arial" panose="020B0604020202020204" pitchFamily="34" charset="0"/>
              <a:buChar char="•"/>
            </a:pPr>
            <a:endParaRPr lang="en-US" b="0"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smtClean="0"/>
              <a:t>One interesting point worth noting first, which follows on to Jim’s description of the Push-Out Election rules, is that </a:t>
            </a:r>
            <a:r>
              <a:rPr lang="en-US" dirty="0" smtClean="0"/>
              <a:t>Treasury indicated that it may allow a bifurcated</a:t>
            </a:r>
            <a:r>
              <a:rPr lang="en-US" baseline="0" dirty="0" smtClean="0"/>
              <a:t> approach where a partnership can push-out with respect to its U.S. partners and pay an imputed underpayment with respect to its non-US partners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This may be critical to situations where non-US partners want to avoid filing a tax return in order to prove that no tax is due upon receiving a push-out election.  Otherwise Non-US partners will be charged full rates of tax, and be subject to collection efforts by the US.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To solve</a:t>
            </a:r>
            <a:r>
              <a:rPr lang="en-US" sz="1200" baseline="0" dirty="0" smtClean="0"/>
              <a:t> this, t</a:t>
            </a:r>
            <a:r>
              <a:rPr lang="en-US" sz="1200" dirty="0" smtClean="0"/>
              <a:t>he IRS may permit partnerships to request a bifurcated approach, paying imputed tax with respect to foreign partners, but pushing out adjustments with respect to U.S. partners.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endParaRPr lang="en-US" b="0" dirty="0" smtClean="0"/>
          </a:p>
        </p:txBody>
      </p:sp>
      <p:sp>
        <p:nvSpPr>
          <p:cNvPr id="4" name="Slide Number Placeholder 3"/>
          <p:cNvSpPr>
            <a:spLocks noGrp="1"/>
          </p:cNvSpPr>
          <p:nvPr>
            <p:ph type="sldNum" sz="quarter" idx="10"/>
          </p:nvPr>
        </p:nvSpPr>
        <p:spPr/>
        <p:txBody>
          <a:bodyPr/>
          <a:lstStyle/>
          <a:p>
            <a:fld id="{549FCCE9-CD87-450E-880E-62C719D5D8E1}" type="slidenum">
              <a:rPr lang="en-US" smtClean="0"/>
              <a:t>11</a:t>
            </a:fld>
            <a:endParaRPr lang="en-US"/>
          </a:p>
        </p:txBody>
      </p:sp>
    </p:spTree>
    <p:extLst>
      <p:ext uri="{BB962C8B-B14F-4D97-AF65-F5344CB8AC3E}">
        <p14:creationId xmlns:p14="http://schemas.microsoft.com/office/powerpoint/2010/main" val="1658180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altLang="en-US" sz="1300" b="1" dirty="0">
                <a:solidFill>
                  <a:srgbClr val="1B2B5E"/>
                </a:solidFill>
              </a:rPr>
              <a:t>Presenter:</a:t>
            </a:r>
            <a:r>
              <a:rPr lang="en-US" altLang="en-US" sz="1300" dirty="0">
                <a:solidFill>
                  <a:srgbClr val="1B2B5E"/>
                </a:solidFill>
              </a:rPr>
              <a:t> Kat</a:t>
            </a:r>
          </a:p>
          <a:p>
            <a:endParaRPr lang="en-US" b="1" dirty="0" smtClean="0"/>
          </a:p>
          <a:p>
            <a:r>
              <a:rPr lang="en-US" b="1" dirty="0" smtClean="0"/>
              <a:t>Notes:</a:t>
            </a:r>
          </a:p>
          <a:p>
            <a:endParaRPr lang="en-US" b="1" dirty="0" smtClean="0"/>
          </a:p>
          <a:p>
            <a:pPr marL="180143" indent="-180143">
              <a:buFont typeface="Arial" panose="020B0604020202020204" pitchFamily="34" charset="0"/>
              <a:buChar char="•"/>
            </a:pPr>
            <a:r>
              <a:rPr lang="en-US" dirty="0" smtClean="0"/>
              <a:t>Taking the withholding tax coordination rules first, the IRS has made clear that audits</a:t>
            </a:r>
            <a:r>
              <a:rPr lang="en-US" baseline="0" dirty="0" smtClean="0"/>
              <a:t> of partnership withholding tax liabilities are not bound by the BBA rules.  </a:t>
            </a:r>
          </a:p>
          <a:p>
            <a:pPr marL="637343" lvl="1" indent="-180143">
              <a:buFont typeface="Arial" panose="020B0604020202020204" pitchFamily="34" charset="0"/>
              <a:buChar char="•"/>
            </a:pPr>
            <a:r>
              <a:rPr lang="en-US" baseline="0" dirty="0" smtClean="0"/>
              <a:t>This is intended to address a concern by practitioners that the imputed underpayment amount might replace higher rates of tax, such as ECI (and branch profits tax required to be withheld by a partnership) or situations where back-up withholding applies.</a:t>
            </a:r>
          </a:p>
          <a:p>
            <a:pPr marL="637343" lvl="1" indent="-180143">
              <a:buFont typeface="Arial" panose="020B0604020202020204" pitchFamily="34" charset="0"/>
              <a:buChar char="•"/>
            </a:pPr>
            <a:r>
              <a:rPr lang="en-US" baseline="0" dirty="0" smtClean="0"/>
              <a:t>However, separating the rules out entirely could result in improper double taxation…</a:t>
            </a:r>
          </a:p>
          <a:p>
            <a:pPr marL="637343" lvl="1" indent="-180143">
              <a:buFont typeface="Arial" panose="020B0604020202020204" pitchFamily="34" charset="0"/>
              <a:buChar char="•"/>
            </a:pPr>
            <a:r>
              <a:rPr lang="en-US" baseline="0" dirty="0" smtClean="0"/>
              <a:t>The rules solve this by explicitly stating that any separate audit of withholding obligations will take into account the payment of any imputed underpayment.</a:t>
            </a:r>
            <a:endParaRPr lang="en-US" dirty="0" smtClean="0"/>
          </a:p>
          <a:p>
            <a:pPr marL="180143" indent="-180143">
              <a:buFont typeface="Arial" panose="020B0604020202020204" pitchFamily="34" charset="0"/>
              <a:buChar char="•"/>
            </a:pPr>
            <a:r>
              <a:rPr lang="en-US" dirty="0" smtClean="0"/>
              <a:t>Similarly, if a partnership</a:t>
            </a:r>
            <a:r>
              <a:rPr lang="en-US" baseline="0" dirty="0" smtClean="0"/>
              <a:t> has a withholding obligation with respect to an item adjusted, and the partnership makes a push out election, the partnership will be required to withhold tax attributable to those items in the same manner as it otherwise would be under Chapters 3 and 4 of the code.</a:t>
            </a:r>
          </a:p>
          <a:p>
            <a:pPr marL="180143" indent="-180143">
              <a:buFont typeface="Arial" panose="020B0604020202020204" pitchFamily="34" charset="0"/>
              <a:buChar char="•"/>
            </a:pPr>
            <a:endParaRPr lang="en-US" baseline="0" dirty="0" smtClean="0"/>
          </a:p>
          <a:p>
            <a:pPr marL="180143" indent="-180143">
              <a:buFont typeface="Arial" panose="020B0604020202020204" pitchFamily="34" charset="0"/>
              <a:buChar char="•"/>
            </a:pPr>
            <a:r>
              <a:rPr lang="en-US" baseline="0" dirty="0" smtClean="0"/>
              <a:t>It is also important to note that non-U.S. partners will be required to file U.S. tax returns when a partnership makes a push-out election.</a:t>
            </a:r>
          </a:p>
          <a:p>
            <a:pPr marL="180143" indent="-180143">
              <a:buFont typeface="Arial" panose="020B0604020202020204" pitchFamily="34" charset="0"/>
              <a:buChar char="•"/>
            </a:pPr>
            <a:endParaRPr lang="en-US" baseline="0" dirty="0" smtClean="0"/>
          </a:p>
          <a:p>
            <a:pPr marL="0" indent="0">
              <a:buFont typeface="Arial" panose="020B0604020202020204" pitchFamily="34" charset="0"/>
              <a:buNone/>
            </a:pPr>
            <a:r>
              <a:rPr lang="en-US" b="1" baseline="0" dirty="0" smtClean="0"/>
              <a:t>Question</a:t>
            </a:r>
            <a:endParaRPr lang="en-US" b="0" baseline="0" dirty="0" smtClean="0"/>
          </a:p>
          <a:p>
            <a:pPr marL="0" indent="0">
              <a:buFont typeface="Arial" panose="020B0604020202020204" pitchFamily="34" charset="0"/>
              <a:buNone/>
            </a:pPr>
            <a:endParaRPr lang="en-US" b="0" baseline="0" dirty="0" smtClean="0"/>
          </a:p>
          <a:p>
            <a:pPr marL="171450" indent="-171450">
              <a:buFont typeface="Arial" panose="020B0604020202020204" pitchFamily="34" charset="0"/>
              <a:buChar char="•"/>
            </a:pPr>
            <a:r>
              <a:rPr lang="en-US" b="0" baseline="0" dirty="0" smtClean="0"/>
              <a:t>So, Kat, does this mean that non-U.S. partners would prefer to have a partnership not make a push out election?  [It depends on the non-U.S. partner, of course, but if a non-U.S. partner otherwise avoids filing tax returns, it may very well prefer not to have to file in these circumstances as well.  This means that partnerships might want to investigate a “partial” push out election as Jim mentioned earlier.]</a:t>
            </a:r>
            <a:endParaRPr lang="en-US" b="1" dirty="0" smtClean="0"/>
          </a:p>
          <a:p>
            <a:pPr marL="180143" indent="-180143">
              <a:buFont typeface="Arial" panose="020B0604020202020204" pitchFamily="34" charset="0"/>
              <a:buChar char="•"/>
            </a:pPr>
            <a:endParaRPr lang="en-US" dirty="0" smtClean="0"/>
          </a:p>
          <a:p>
            <a:pPr marL="180143" indent="-180143">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549FCCE9-CD87-450E-880E-62C719D5D8E1}" type="slidenum">
              <a:rPr lang="en-US" smtClean="0"/>
              <a:t>12</a:t>
            </a:fld>
            <a:endParaRPr lang="en-US"/>
          </a:p>
        </p:txBody>
      </p:sp>
    </p:spTree>
    <p:extLst>
      <p:ext uri="{BB962C8B-B14F-4D97-AF65-F5344CB8AC3E}">
        <p14:creationId xmlns:p14="http://schemas.microsoft.com/office/powerpoint/2010/main" val="3237749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altLang="en-US" sz="1300" b="1" dirty="0">
                <a:solidFill>
                  <a:srgbClr val="1B2B5E"/>
                </a:solidFill>
              </a:rPr>
              <a:t>Presenter:</a:t>
            </a:r>
            <a:r>
              <a:rPr lang="en-US" altLang="en-US" sz="1300" dirty="0">
                <a:solidFill>
                  <a:srgbClr val="1B2B5E"/>
                </a:solidFill>
              </a:rPr>
              <a:t> Kat</a:t>
            </a:r>
          </a:p>
          <a:p>
            <a:endParaRPr lang="en-US" b="1" dirty="0" smtClean="0"/>
          </a:p>
          <a:p>
            <a:r>
              <a:rPr lang="en-US" b="1" dirty="0" smtClean="0"/>
              <a:t>Notes</a:t>
            </a:r>
            <a:r>
              <a:rPr lang="en-US" b="0" dirty="0" smtClean="0"/>
              <a:t>:</a:t>
            </a:r>
          </a:p>
          <a:p>
            <a:endParaRPr lang="en-US" b="0" dirty="0" smtClean="0"/>
          </a:p>
          <a:p>
            <a:pPr marL="171450" indent="-171450">
              <a:buFont typeface="Arial" panose="020B0604020202020204" pitchFamily="34" charset="0"/>
              <a:buChar char="•"/>
            </a:pPr>
            <a:r>
              <a:rPr lang="en-US" b="0" dirty="0" smtClean="0"/>
              <a:t>The</a:t>
            </a:r>
            <a:r>
              <a:rPr lang="en-US" b="0" baseline="0" dirty="0" smtClean="0"/>
              <a:t> regulations also address the way in which foreign tax credits will be taken into account in calculating any imputed underpayment.  </a:t>
            </a:r>
          </a:p>
          <a:p>
            <a:pPr marL="171450" indent="-171450">
              <a:buFont typeface="Arial" panose="020B0604020202020204" pitchFamily="34" charset="0"/>
              <a:buChar char="•"/>
            </a:pPr>
            <a:r>
              <a:rPr lang="en-US" b="0" baseline="0" dirty="0" smtClean="0"/>
              <a:t>Because FTCs are heavily dependent on circumstances unique to individual taxpayers, the IRS has taken an aggressive approach:  </a:t>
            </a:r>
          </a:p>
          <a:p>
            <a:pPr marL="628650" lvl="1" indent="-171450">
              <a:buFont typeface="Arial" panose="020B0604020202020204" pitchFamily="34" charset="0"/>
              <a:buChar char="•"/>
            </a:pPr>
            <a:r>
              <a:rPr lang="en-US" b="0" baseline="0" dirty="0" smtClean="0"/>
              <a:t>First, any reduction in the amount of foreign taxes will INCREASE the imputed underpayment.</a:t>
            </a:r>
          </a:p>
          <a:p>
            <a:pPr marL="628650" lvl="1" indent="-171450">
              <a:buFont typeface="Arial" panose="020B0604020202020204" pitchFamily="34" charset="0"/>
              <a:buChar char="•"/>
            </a:pPr>
            <a:r>
              <a:rPr lang="en-US" b="0" baseline="0" dirty="0" smtClean="0"/>
              <a:t>BUT, on the other hand, any adjustment increasing the amount of foreign tax will NOT decrease imputed underpayment.</a:t>
            </a:r>
          </a:p>
          <a:p>
            <a:pPr marL="171450" lvl="0" indent="-171450">
              <a:buFont typeface="Arial" panose="020B0604020202020204" pitchFamily="34" charset="0"/>
              <a:buChar char="•"/>
            </a:pPr>
            <a:r>
              <a:rPr lang="en-US" b="0" baseline="0" dirty="0" smtClean="0"/>
              <a:t>The IRS acknowledges this is highly taxpayer unfavorable, and likely will receive a multitude of comments.  But we should expect that the modification process and the use of push-outs will be relied upon to attempt to fix distortions.</a:t>
            </a:r>
          </a:p>
          <a:p>
            <a:pPr marL="171450" lvl="0" indent="-171450">
              <a:buFont typeface="Arial" panose="020B0604020202020204" pitchFamily="34" charset="0"/>
              <a:buChar char="•"/>
            </a:pPr>
            <a:r>
              <a:rPr lang="en-US" b="0" baseline="0" dirty="0" smtClean="0"/>
              <a:t>An example of how this could distort effects – imagine a partnership on accrual basis, where the IRS adjusts the year in which income is recognized.   Now assume that that income was also subject to foreign tax, and that, therefore, the foreign tax was also required to be accrued in a different year.</a:t>
            </a:r>
          </a:p>
          <a:p>
            <a:pPr marL="628650" lvl="1" indent="-171450">
              <a:buFont typeface="Arial" panose="020B0604020202020204" pitchFamily="34" charset="0"/>
              <a:buChar char="•"/>
            </a:pPr>
            <a:r>
              <a:rPr lang="en-US" b="0" baseline="0" dirty="0" smtClean="0"/>
              <a:t>This would require the partnership increase its imputed underpayment in the new year of recognition based on the increased income. </a:t>
            </a:r>
          </a:p>
          <a:p>
            <a:pPr marL="628650" lvl="1" indent="-171450">
              <a:buFont typeface="Arial" panose="020B0604020202020204" pitchFamily="34" charset="0"/>
              <a:buChar char="•"/>
            </a:pPr>
            <a:r>
              <a:rPr lang="en-US" b="0" baseline="0" dirty="0" smtClean="0"/>
              <a:t>However, this new rule would say that that imputed underpayment would not get decreased by the foreign taxes also treated as accrued in that year, unless the modification procedure allows it.</a:t>
            </a:r>
            <a:endParaRPr lang="en-US" b="1" dirty="0" smtClean="0"/>
          </a:p>
          <a:p>
            <a:endParaRPr lang="en-US" b="1" dirty="0" smtClean="0"/>
          </a:p>
          <a:p>
            <a:r>
              <a:rPr lang="en-US" b="1" dirty="0" smtClean="0"/>
              <a:t>Potential discussion</a:t>
            </a:r>
            <a:r>
              <a:rPr lang="en-US" b="1" baseline="0" dirty="0" smtClean="0"/>
              <a:t> questions:</a:t>
            </a:r>
          </a:p>
          <a:p>
            <a:pPr marL="240190" indent="-240190">
              <a:buFont typeface="+mj-lt"/>
              <a:buAutoNum type="arabicPeriod"/>
            </a:pPr>
            <a:r>
              <a:rPr lang="en-US" baseline="0" dirty="0" smtClean="0"/>
              <a:t>Are there any apparent practical ways to use adjustment process to counteract the distortive effects of these rules?</a:t>
            </a:r>
          </a:p>
          <a:p>
            <a:pPr marL="697390" lvl="1" indent="-240190">
              <a:buFont typeface="Arial" panose="020B0604020202020204" pitchFamily="34" charset="0"/>
              <a:buChar char="•"/>
            </a:pPr>
            <a:r>
              <a:rPr lang="en-US" baseline="0" dirty="0" smtClean="0"/>
              <a:t>[[Yes, the practical approach would be to present information about partners to allow individual partners to reduce imputed underpayment by their foreign tax credit, if they can show that they would be entitled to a credit.  But this is almost as much work as recalculating using a push-out election, so the easiest path would be to push out.</a:t>
            </a:r>
          </a:p>
          <a:p>
            <a:pPr marL="697390" lvl="1" indent="-240190">
              <a:buFont typeface="Arial" panose="020B0604020202020204" pitchFamily="34" charset="0"/>
              <a:buChar char="•"/>
            </a:pPr>
            <a:r>
              <a:rPr lang="en-US" baseline="0" dirty="0" smtClean="0"/>
              <a:t>It’s interesting that this is one area where the IRS is incentivizing people to use a push-out, which is contrary to their stated motivation in crafting these regulations, so we may see further development of this area in future regulations.]]</a:t>
            </a:r>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13</a:t>
            </a:fld>
            <a:endParaRPr lang="en-US"/>
          </a:p>
        </p:txBody>
      </p:sp>
    </p:spTree>
    <p:extLst>
      <p:ext uri="{BB962C8B-B14F-4D97-AF65-F5344CB8AC3E}">
        <p14:creationId xmlns:p14="http://schemas.microsoft.com/office/powerpoint/2010/main" val="1667501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baseline="0" dirty="0" smtClean="0"/>
              <a:t> Jim</a:t>
            </a:r>
            <a:endParaRPr lang="en-US" b="1" dirty="0" smtClean="0"/>
          </a:p>
          <a:p>
            <a:endParaRPr lang="en-US" b="1" dirty="0" smtClean="0"/>
          </a:p>
          <a:p>
            <a:r>
              <a:rPr lang="en-US" b="1" dirty="0" smtClean="0"/>
              <a:t>Potential</a:t>
            </a:r>
            <a:r>
              <a:rPr lang="en-US" b="1" baseline="0" dirty="0" smtClean="0"/>
              <a:t> discussion questions</a:t>
            </a:r>
            <a:r>
              <a:rPr lang="en-US" b="0" baseline="0" dirty="0" smtClean="0"/>
              <a:t>:</a:t>
            </a:r>
          </a:p>
          <a:p>
            <a:pPr marL="180143" indent="-180143">
              <a:buFont typeface="Arial" panose="020B0604020202020204" pitchFamily="34" charset="0"/>
              <a:buChar char="•"/>
            </a:pPr>
            <a:r>
              <a:rPr lang="en-US" b="0" baseline="0" dirty="0" smtClean="0"/>
              <a:t>What other attributes should the Treasury prioritize addressing with additional guidance and why?</a:t>
            </a:r>
          </a:p>
          <a:p>
            <a:pPr marL="180143" indent="-180143">
              <a:buFont typeface="Arial" panose="020B0604020202020204" pitchFamily="34" charset="0"/>
              <a:buChar char="•"/>
            </a:pPr>
            <a:r>
              <a:rPr lang="en-US" b="0" baseline="0" dirty="0" smtClean="0"/>
              <a:t>Anything else the Treasury should prioritize clarifying?</a:t>
            </a:r>
          </a:p>
          <a:p>
            <a:pPr marL="180143" indent="-180143">
              <a:buFont typeface="Arial" panose="020B0604020202020204" pitchFamily="34" charset="0"/>
              <a:buChar char="•"/>
            </a:pPr>
            <a:endParaRPr lang="en-US" b="1" dirty="0" smtClean="0"/>
          </a:p>
          <a:p>
            <a:r>
              <a:rPr lang="en-US" b="1" dirty="0" smtClean="0"/>
              <a:t>Notes</a:t>
            </a:r>
            <a:r>
              <a:rPr lang="en-US" b="0" dirty="0" smtClean="0"/>
              <a:t>:</a:t>
            </a:r>
          </a:p>
          <a:p>
            <a:endParaRPr lang="en-US" b="0" dirty="0" smtClean="0"/>
          </a:p>
          <a:p>
            <a:pPr marL="180143" indent="-180143">
              <a:buFont typeface="Arial" panose="020B0604020202020204" pitchFamily="34" charset="0"/>
              <a:buChar char="•"/>
            </a:pPr>
            <a:r>
              <a:rPr lang="en-US" b="0" dirty="0" smtClean="0"/>
              <a:t>Failure to provide adjustments to outside basis that reflect partnership adjustments that resulted in an imputed underpayment could result in a partner being effectively taxed twice on the same item of income</a:t>
            </a:r>
          </a:p>
          <a:p>
            <a:pPr marL="180143" indent="-180143" defTabSz="960760">
              <a:buFont typeface="Arial" panose="020B0604020202020204" pitchFamily="34" charset="0"/>
              <a:buChar char="•"/>
              <a:defRPr/>
            </a:pPr>
            <a:r>
              <a:rPr lang="en-US" sz="1300" dirty="0"/>
              <a:t>Regulations provide only specified attributes are adjusted (including tax basis and book value of partnership property, 704(c) amounts, and adjustment-year partners’ bases and 704(b) capital accounts with respect to their partnership interests)</a:t>
            </a:r>
          </a:p>
          <a:p>
            <a:pPr marL="660523" lvl="1" indent="-180143" defTabSz="960760">
              <a:buFont typeface="Arial" panose="020B0604020202020204" pitchFamily="34" charset="0"/>
              <a:buChar char="•"/>
              <a:defRPr/>
            </a:pPr>
            <a:r>
              <a:rPr lang="en-US" sz="1300" dirty="0"/>
              <a:t>Do not address 743 adjustments</a:t>
            </a:r>
          </a:p>
          <a:p>
            <a:pPr marL="180143" indent="-180143" defTabSz="960760">
              <a:buFont typeface="Arial" panose="020B0604020202020204" pitchFamily="34" charset="0"/>
              <a:buChar char="•"/>
              <a:defRPr/>
            </a:pPr>
            <a:r>
              <a:rPr lang="en-US" sz="1300" dirty="0"/>
              <a:t>Notional items are intended to have the effect of reversing out the reviewed year allocation to the extent necessary to reflect the partnership adjustment. For example, in the case of an increase to income, gain, expense, or loss, a corresponding notional item is created in an amount equal to the adjustment. In the case of a decrease to income or gain, or expense or loss, an offsetting notional item of expense or loss, or income or gain, respectively, is created.</a:t>
            </a:r>
          </a:p>
          <a:p>
            <a:pPr marL="180143" indent="-180143" defTabSz="960760">
              <a:buFont typeface="Arial" panose="020B0604020202020204" pitchFamily="34" charset="0"/>
              <a:buChar char="•"/>
              <a:defRPr/>
            </a:pPr>
            <a:r>
              <a:rPr lang="en-US" sz="1300" dirty="0"/>
              <a:t>A partnership’s imputed underpayment expenditure will be treated as an expenditure under 705(a)(2)(B).</a:t>
            </a:r>
          </a:p>
          <a:p>
            <a:pPr marL="180143" indent="-180143" defTabSz="960760">
              <a:buFont typeface="Arial" panose="020B0604020202020204" pitchFamily="34" charset="0"/>
              <a:buChar char="•"/>
              <a:defRPr/>
            </a:pPr>
            <a:r>
              <a:rPr lang="en-US" sz="1300" dirty="0"/>
              <a:t>Successor rules – </a:t>
            </a:r>
            <a:r>
              <a:rPr lang="en-US" sz="1300" i="1" dirty="0"/>
              <a:t>changed a bit from the June guidance</a:t>
            </a:r>
            <a:endParaRPr lang="en-US" sz="1300" dirty="0"/>
          </a:p>
          <a:p>
            <a:pPr marL="660523" lvl="1" indent="-180143" defTabSz="960760">
              <a:buFont typeface="Arial" panose="020B0604020202020204" pitchFamily="34" charset="0"/>
              <a:buChar char="•"/>
              <a:defRPr/>
            </a:pPr>
            <a:r>
              <a:rPr lang="en-US" sz="1300" u="sng" dirty="0"/>
              <a:t>New rule</a:t>
            </a:r>
            <a:r>
              <a:rPr lang="en-US" sz="1300" dirty="0"/>
              <a:t>: If a partnership cannot determine the transferee for a particular partnership interest, the successor is deemed to be those partners in the adjustment year who were not also partners in the reviewed year or otherwise identifiable as successors to reviewed year partners, in proportion to their respective interests.</a:t>
            </a:r>
          </a:p>
          <a:p>
            <a:pPr defTabSz="960760">
              <a:defRPr/>
            </a:pPr>
            <a:endParaRPr lang="en-US" sz="1300" dirty="0"/>
          </a:p>
          <a:p>
            <a:pPr defTabSz="960760">
              <a:defRPr/>
            </a:pPr>
            <a:endParaRPr lang="en-US" sz="1300" dirty="0"/>
          </a:p>
          <a:p>
            <a:pPr marL="180143" indent="-180143" defTabSz="960760">
              <a:buFont typeface="Arial" panose="020B0604020202020204" pitchFamily="34" charset="0"/>
              <a:buChar char="•"/>
              <a:defRPr/>
            </a:pPr>
            <a:endParaRPr lang="en-US" sz="1300" dirty="0"/>
          </a:p>
          <a:p>
            <a:pPr marL="180143" indent="-180143">
              <a:buFont typeface="Arial" panose="020B0604020202020204" pitchFamily="34" charset="0"/>
              <a:buChar char="•"/>
            </a:pPr>
            <a:endParaRPr lang="en-US" b="0" dirty="0"/>
          </a:p>
        </p:txBody>
      </p:sp>
      <p:sp>
        <p:nvSpPr>
          <p:cNvPr id="4" name="Slide Number Placeholder 3"/>
          <p:cNvSpPr>
            <a:spLocks noGrp="1"/>
          </p:cNvSpPr>
          <p:nvPr>
            <p:ph type="sldNum" sz="quarter" idx="10"/>
          </p:nvPr>
        </p:nvSpPr>
        <p:spPr/>
        <p:txBody>
          <a:bodyPr/>
          <a:lstStyle/>
          <a:p>
            <a:fld id="{549FCCE9-CD87-450E-880E-62C719D5D8E1}" type="slidenum">
              <a:rPr lang="en-US" smtClean="0"/>
              <a:t>14</a:t>
            </a:fld>
            <a:endParaRPr lang="en-US"/>
          </a:p>
        </p:txBody>
      </p:sp>
    </p:spTree>
    <p:extLst>
      <p:ext uri="{BB962C8B-B14F-4D97-AF65-F5344CB8AC3E}">
        <p14:creationId xmlns:p14="http://schemas.microsoft.com/office/powerpoint/2010/main" val="4071781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dirty="0" smtClean="0"/>
              <a:t> Kat</a:t>
            </a:r>
            <a:endParaRPr lang="en-US" b="1" dirty="0" smtClean="0"/>
          </a:p>
          <a:p>
            <a:endParaRPr lang="en-US" b="1" dirty="0" smtClean="0"/>
          </a:p>
          <a:p>
            <a:r>
              <a:rPr lang="en-US" b="1" dirty="0" smtClean="0"/>
              <a:t>Notes</a:t>
            </a:r>
            <a:r>
              <a:rPr lang="en-US" b="0" dirty="0" smtClean="0"/>
              <a:t>:</a:t>
            </a:r>
          </a:p>
          <a:p>
            <a:pPr marL="180143" indent="-180143">
              <a:buFont typeface="Arial" panose="020B0604020202020204" pitchFamily="34" charset="0"/>
              <a:buChar char="•"/>
            </a:pPr>
            <a:r>
              <a:rPr lang="en-US" b="0" dirty="0" smtClean="0"/>
              <a:t>The final regulations otherwise broadly adopt the rules previously proposed in early 2017.  As a reminder, this means that any partnership with any</a:t>
            </a:r>
            <a:r>
              <a:rPr lang="en-US" b="0" baseline="0" dirty="0" smtClean="0"/>
              <a:t> pass-through partner (other than an S corporation will be ineligible), this includes partnerships, trusts and disregarded entities.</a:t>
            </a:r>
            <a:endParaRPr lang="en-US" b="0" dirty="0" smtClean="0"/>
          </a:p>
          <a:p>
            <a:pPr marL="180143" indent="-180143">
              <a:buFont typeface="Arial" panose="020B0604020202020204" pitchFamily="34" charset="0"/>
              <a:buChar char="•"/>
            </a:pPr>
            <a:r>
              <a:rPr lang="en-US" b="0" dirty="0" smtClean="0"/>
              <a:t>Key takeaway – will be hard to elect out for most listeners</a:t>
            </a:r>
          </a:p>
          <a:p>
            <a:pPr marL="637343" lvl="1" indent="-180143">
              <a:buFont typeface="Arial" panose="020B0604020202020204" pitchFamily="34" charset="0"/>
              <a:buChar char="•"/>
            </a:pPr>
            <a:r>
              <a:rPr lang="en-US" b="0" dirty="0" smtClean="0"/>
              <a:t>It’s also worth reminding listeners that even if you think you’re eligible,</a:t>
            </a:r>
            <a:r>
              <a:rPr lang="en-US" b="0" baseline="0" dirty="0" smtClean="0"/>
              <a:t> it just takes one partner to change its status to cause you to become ineligible.  For example, if you have a partner that is a corporation, if that corporation were to make a check the box election to be disregarded, you would have lost eligibility.  Thus, it’s important for entities to ensure they have documents that take into account the full breadth of the audit rules even if an entity intends to elect out.</a:t>
            </a:r>
            <a:endParaRPr lang="en-US" b="0" dirty="0" smtClean="0"/>
          </a:p>
          <a:p>
            <a:endParaRPr lang="en-US" b="1" dirty="0"/>
          </a:p>
        </p:txBody>
      </p:sp>
      <p:sp>
        <p:nvSpPr>
          <p:cNvPr id="4" name="Slide Number Placeholder 3"/>
          <p:cNvSpPr>
            <a:spLocks noGrp="1"/>
          </p:cNvSpPr>
          <p:nvPr>
            <p:ph type="sldNum" sz="quarter" idx="10"/>
          </p:nvPr>
        </p:nvSpPr>
        <p:spPr/>
        <p:txBody>
          <a:bodyPr/>
          <a:lstStyle/>
          <a:p>
            <a:fld id="{549FCCE9-CD87-450E-880E-62C719D5D8E1}" type="slidenum">
              <a:rPr lang="en-US" smtClean="0"/>
              <a:t>15</a:t>
            </a:fld>
            <a:endParaRPr lang="en-US"/>
          </a:p>
        </p:txBody>
      </p:sp>
    </p:spTree>
    <p:extLst>
      <p:ext uri="{BB962C8B-B14F-4D97-AF65-F5344CB8AC3E}">
        <p14:creationId xmlns:p14="http://schemas.microsoft.com/office/powerpoint/2010/main" val="2942707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dirty="0" smtClean="0"/>
              <a:t>: Kathryn (just flag them but don’t go into detail)</a:t>
            </a:r>
          </a:p>
          <a:p>
            <a:endParaRPr lang="en-US" b="1" dirty="0" smtClean="0"/>
          </a:p>
          <a:p>
            <a:r>
              <a:rPr lang="en-US" b="1" dirty="0" smtClean="0"/>
              <a:t>Notes:</a:t>
            </a:r>
          </a:p>
          <a:p>
            <a:pPr defTabSz="960760">
              <a:defRPr/>
            </a:pPr>
            <a:r>
              <a:rPr lang="en-US" b="1" dirty="0" smtClean="0"/>
              <a:t>- </a:t>
            </a:r>
            <a:r>
              <a:rPr lang="en-US" sz="1300" dirty="0"/>
              <a:t>The IRS explained that requiring that partnerships calculate the safe harbor amount created an additional administrative burden and that partners would be unlikely to use the safe harbor amount in most circumstances.</a:t>
            </a:r>
          </a:p>
          <a:p>
            <a:endParaRPr lang="en-US" b="1" dirty="0"/>
          </a:p>
        </p:txBody>
      </p:sp>
      <p:sp>
        <p:nvSpPr>
          <p:cNvPr id="4" name="Slide Number Placeholder 3"/>
          <p:cNvSpPr>
            <a:spLocks noGrp="1"/>
          </p:cNvSpPr>
          <p:nvPr>
            <p:ph type="sldNum" sz="quarter" idx="10"/>
          </p:nvPr>
        </p:nvSpPr>
        <p:spPr/>
        <p:txBody>
          <a:bodyPr/>
          <a:lstStyle/>
          <a:p>
            <a:fld id="{549FCCE9-CD87-450E-880E-62C719D5D8E1}" type="slidenum">
              <a:rPr lang="en-US" smtClean="0"/>
              <a:t>16</a:t>
            </a:fld>
            <a:endParaRPr lang="en-US"/>
          </a:p>
        </p:txBody>
      </p:sp>
    </p:spTree>
    <p:extLst>
      <p:ext uri="{BB962C8B-B14F-4D97-AF65-F5344CB8AC3E}">
        <p14:creationId xmlns:p14="http://schemas.microsoft.com/office/powerpoint/2010/main" val="4151067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dirty="0" smtClean="0"/>
              <a:t>:</a:t>
            </a:r>
            <a:r>
              <a:rPr lang="en-US" b="0" baseline="0" dirty="0" smtClean="0"/>
              <a:t> Kathryn (to ask Kat and Jim questions)</a:t>
            </a:r>
          </a:p>
          <a:p>
            <a:endParaRPr lang="en-US" b="1" dirty="0" smtClean="0"/>
          </a:p>
          <a:p>
            <a:r>
              <a:rPr lang="en-US" b="1" dirty="0" smtClean="0"/>
              <a:t>Discussion Questions</a:t>
            </a:r>
            <a:r>
              <a:rPr lang="en-US" b="0" dirty="0" smtClean="0"/>
              <a:t>:</a:t>
            </a:r>
          </a:p>
          <a:p>
            <a:endParaRPr lang="en-US" b="0" dirty="0" smtClean="0"/>
          </a:p>
          <a:p>
            <a:pPr marL="228600" indent="-228600">
              <a:buFont typeface="+mj-lt"/>
              <a:buAutoNum type="arabicPeriod"/>
            </a:pPr>
            <a:r>
              <a:rPr lang="en-US" b="0" dirty="0" smtClean="0"/>
              <a:t>Jim, what are some of the key areas where</a:t>
            </a:r>
            <a:r>
              <a:rPr lang="en-US" b="0" baseline="0" dirty="0" smtClean="0"/>
              <a:t> we see people amending or updating new documents?</a:t>
            </a:r>
          </a:p>
          <a:p>
            <a:pPr marL="685800" lvl="1" indent="-228600">
              <a:buFont typeface="Arial" panose="020B0604020202020204" pitchFamily="34" charset="0"/>
              <a:buChar char="•"/>
            </a:pPr>
            <a:r>
              <a:rPr lang="en-US" b="0" baseline="0" dirty="0" smtClean="0"/>
              <a:t>[[ Indemnity provisions, partnership representative provisions, negotiations over limited partners’ rights to notice and participation in proceedings (if any), coordination of imputed underpayment with economic provisions.]]</a:t>
            </a:r>
          </a:p>
          <a:p>
            <a:pPr marL="685800" lvl="1" indent="-228600">
              <a:buFont typeface="Arial" panose="020B0604020202020204" pitchFamily="34" charset="0"/>
              <a:buChar char="•"/>
            </a:pPr>
            <a:endParaRPr lang="en-US" b="0" baseline="0" dirty="0" smtClean="0"/>
          </a:p>
          <a:p>
            <a:pPr marL="228600" lvl="0" indent="-228600">
              <a:buFont typeface="+mj-lt"/>
              <a:buAutoNum type="arabicPeriod"/>
            </a:pPr>
            <a:r>
              <a:rPr lang="en-US" b="0" baseline="0" dirty="0" smtClean="0"/>
              <a:t>Kat, when do we expect to see these provisions start to affect actual audits?</a:t>
            </a:r>
          </a:p>
          <a:p>
            <a:pPr marL="685800" lvl="1" indent="-228600">
              <a:buFont typeface="Arial" panose="020B0604020202020204" pitchFamily="34" charset="0"/>
              <a:buChar char="•"/>
            </a:pPr>
            <a:r>
              <a:rPr lang="en-US" b="0" baseline="0" dirty="0" smtClean="0"/>
              <a:t>[[We’re seeing a very small amount of interest now during ongoing audits for partnerships to opt in to centrally resolve issues.  But for the bulk of audits that will be mandatorily subject to these rules, we won’t see audits begin until very late 2019 or early 2020.   </a:t>
            </a:r>
          </a:p>
          <a:p>
            <a:pPr marL="685800" lvl="1" indent="-228600">
              <a:buFont typeface="Arial" panose="020B0604020202020204" pitchFamily="34" charset="0"/>
              <a:buChar char="•"/>
            </a:pPr>
            <a:r>
              <a:rPr lang="en-US" b="0" baseline="0" dirty="0" smtClean="0"/>
              <a:t>That said, the taxes that could be subject to these provisions are accruing now, so there is some urgency in ensuring that the parties have negotiated provisions and agreements that they are happy with, particularly focusing on participation rights and indemnities as Jim mentioned a moment ago.]]</a:t>
            </a:r>
          </a:p>
        </p:txBody>
      </p:sp>
      <p:sp>
        <p:nvSpPr>
          <p:cNvPr id="4" name="Slide Number Placeholder 3"/>
          <p:cNvSpPr>
            <a:spLocks noGrp="1"/>
          </p:cNvSpPr>
          <p:nvPr>
            <p:ph type="sldNum" sz="quarter" idx="10"/>
          </p:nvPr>
        </p:nvSpPr>
        <p:spPr/>
        <p:txBody>
          <a:bodyPr/>
          <a:lstStyle/>
          <a:p>
            <a:fld id="{549FCCE9-CD87-450E-880E-62C719D5D8E1}" type="slidenum">
              <a:rPr lang="en-US" smtClean="0"/>
              <a:t>17</a:t>
            </a:fld>
            <a:endParaRPr lang="en-US"/>
          </a:p>
        </p:txBody>
      </p:sp>
    </p:spTree>
    <p:extLst>
      <p:ext uri="{BB962C8B-B14F-4D97-AF65-F5344CB8AC3E}">
        <p14:creationId xmlns:p14="http://schemas.microsoft.com/office/powerpoint/2010/main" val="639980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PLANT QUESTIONS:</a:t>
            </a:r>
          </a:p>
          <a:p>
            <a:endParaRPr lang="en-US" dirty="0" smtClean="0"/>
          </a:p>
          <a:p>
            <a:pPr marL="228600" indent="-228600">
              <a:buFont typeface="+mj-lt"/>
              <a:buAutoNum type="arabicPeriod"/>
            </a:pPr>
            <a:r>
              <a:rPr lang="en-US" dirty="0" smtClean="0"/>
              <a:t>Do</a:t>
            </a:r>
            <a:r>
              <a:rPr lang="en-US" baseline="0" dirty="0" smtClean="0"/>
              <a:t> we expect material additional guidance from the IRS?  </a:t>
            </a:r>
            <a:br>
              <a:rPr lang="en-US" baseline="0" dirty="0" smtClean="0"/>
            </a:br>
            <a:r>
              <a:rPr lang="en-US" baseline="0" dirty="0" smtClean="0"/>
              <a:t/>
            </a:r>
            <a:br>
              <a:rPr lang="en-US" baseline="0" dirty="0" smtClean="0"/>
            </a:br>
            <a:r>
              <a:rPr lang="en-US" baseline="0" dirty="0" smtClean="0"/>
              <a:t>[KAT]  [Yes, we are expecting them to continue to evolve the existing guidance before going final.  We know that the IRS has requested guidance in a number of areas, in the preamble and the practitioner community is working to get information to the IRS on the requested items.  This has been an iterative process and the primary drafters at the IRS and Treasury have been extremely receptive to suggestions and help from the community—this means that we may see changes in the future that are taxpayer favorable (much like the ability to push through tiered partnerships).</a:t>
            </a:r>
          </a:p>
          <a:p>
            <a:pPr marL="228600" indent="-228600">
              <a:buFont typeface="+mj-lt"/>
              <a:buAutoNum type="arabicPeriod"/>
            </a:pPr>
            <a:endParaRPr lang="en-US" baseline="0" dirty="0" smtClean="0"/>
          </a:p>
          <a:p>
            <a:pPr marL="228600" indent="-228600">
              <a:buFont typeface="+mj-lt"/>
              <a:buAutoNum type="arabicPeriod"/>
            </a:pPr>
            <a:r>
              <a:rPr lang="en-US" baseline="0" dirty="0" smtClean="0"/>
              <a:t>Should existing funds be amending documents or just living with it now that we can push out?</a:t>
            </a:r>
            <a:br>
              <a:rPr lang="en-US" baseline="0" dirty="0" smtClean="0"/>
            </a:br>
            <a:r>
              <a:rPr lang="en-US" baseline="0" dirty="0" smtClean="0"/>
              <a:t/>
            </a:r>
            <a:br>
              <a:rPr lang="en-US" baseline="0" dirty="0" smtClean="0"/>
            </a:br>
            <a:r>
              <a:rPr lang="en-US" baseline="0" dirty="0" smtClean="0"/>
              <a:t>[JIM]  [It really depends on the fund.  If you have a fund where there would material issues for non-U.S. partners if there was a push-out and your indemnity provisions don’t work to protect partners from cross-liability, particularly in the case of a departing partner, you might think about whether its worth it.  But as the IRS develops these rules, you might also find that the rules are flexible enough by the time a partnership is audited to permit partial-push-outs and reducing imputed underpayments in ways that suit the entire LP base.]</a:t>
            </a:r>
            <a:br>
              <a:rPr lang="en-US" baseline="0" dirty="0" smtClean="0"/>
            </a:br>
            <a:endParaRPr lang="en-US" baseline="0" dirty="0" smtClean="0"/>
          </a:p>
          <a:p>
            <a:pPr marL="228600" indent="-228600">
              <a:buFont typeface="+mj-lt"/>
              <a:buAutoNum type="arabicPeriod"/>
            </a:pPr>
            <a:r>
              <a:rPr lang="en-US" dirty="0" smtClean="0"/>
              <a:t>Are we seeing fund structures change?</a:t>
            </a:r>
            <a:br>
              <a:rPr lang="en-US" dirty="0" smtClean="0"/>
            </a:br>
            <a:r>
              <a:rPr lang="en-US" dirty="0" smtClean="0"/>
              <a:t/>
            </a:r>
            <a:br>
              <a:rPr lang="en-US" dirty="0" smtClean="0"/>
            </a:br>
            <a:r>
              <a:rPr lang="en-US" dirty="0" smtClean="0"/>
              <a:t>[JIM]</a:t>
            </a:r>
            <a:br>
              <a:rPr lang="en-US" dirty="0" smtClean="0"/>
            </a:br>
            <a:r>
              <a:rPr lang="en-US" dirty="0" smtClean="0"/>
              <a:t/>
            </a:r>
            <a:br>
              <a:rPr lang="en-US" dirty="0" smtClean="0"/>
            </a:br>
            <a:r>
              <a:rPr lang="en-US" dirty="0" smtClean="0"/>
              <a:t>[KAT]</a:t>
            </a:r>
            <a:r>
              <a:rPr lang="en-US" baseline="0" dirty="0" smtClean="0"/>
              <a:t>  We may very well see an evolution to more feeder funds separating out different partners with different preferences in this process.  One could see a situation where it is easier to have a master fund push out to three feeders, but where the feeder with non-U.S. partners uses modification to “pay” an imputed underpayment (this is reduced on account of status), but then a feeder full of individuals decides to push through the adjustments to its partners.   That said, we might see the IRS developing these rules in a way that permits that anyway.]</a:t>
            </a:r>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18</a:t>
            </a:fld>
            <a:endParaRPr lang="en-US"/>
          </a:p>
        </p:txBody>
      </p:sp>
    </p:spTree>
    <p:extLst>
      <p:ext uri="{BB962C8B-B14F-4D97-AF65-F5344CB8AC3E}">
        <p14:creationId xmlns:p14="http://schemas.microsoft.com/office/powerpoint/2010/main" val="3792520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2</a:t>
            </a:fld>
            <a:endParaRPr lang="en-US"/>
          </a:p>
        </p:txBody>
      </p:sp>
    </p:spTree>
    <p:extLst>
      <p:ext uri="{BB962C8B-B14F-4D97-AF65-F5344CB8AC3E}">
        <p14:creationId xmlns:p14="http://schemas.microsoft.com/office/powerpoint/2010/main" val="1951684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49FCCE9-CD87-450E-880E-62C719D5D8E1}" type="slidenum">
              <a:rPr lang="en-US" smtClean="0"/>
              <a:t>3</a:t>
            </a:fld>
            <a:endParaRPr lang="en-US"/>
          </a:p>
        </p:txBody>
      </p:sp>
    </p:spTree>
    <p:extLst>
      <p:ext uri="{BB962C8B-B14F-4D97-AF65-F5344CB8AC3E}">
        <p14:creationId xmlns:p14="http://schemas.microsoft.com/office/powerpoint/2010/main" val="1298122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00238">
              <a:lnSpc>
                <a:spcPct val="120000"/>
              </a:lnSpc>
              <a:spcBef>
                <a:spcPct val="0"/>
              </a:spcBef>
              <a:spcAft>
                <a:spcPts val="1261"/>
              </a:spcAft>
              <a:buClr>
                <a:schemeClr val="accent2"/>
              </a:buClr>
            </a:pPr>
            <a:r>
              <a:rPr lang="en-US" altLang="en-US" sz="1300" b="1" dirty="0">
                <a:solidFill>
                  <a:srgbClr val="1B2B5E"/>
                </a:solidFill>
              </a:rPr>
              <a:t>Presenter:</a:t>
            </a:r>
            <a:r>
              <a:rPr lang="en-US" altLang="en-US" sz="1300" dirty="0">
                <a:solidFill>
                  <a:srgbClr val="1B2B5E"/>
                </a:solidFill>
              </a:rPr>
              <a:t> Kathryn</a:t>
            </a:r>
          </a:p>
          <a:p>
            <a:pPr marL="300238">
              <a:lnSpc>
                <a:spcPct val="120000"/>
              </a:lnSpc>
              <a:spcBef>
                <a:spcPct val="0"/>
              </a:spcBef>
              <a:spcAft>
                <a:spcPts val="1261"/>
              </a:spcAft>
              <a:buClr>
                <a:schemeClr val="accent2"/>
              </a:buClr>
            </a:pPr>
            <a:endParaRPr lang="en-US" altLang="en-US" sz="1300" b="1" dirty="0">
              <a:solidFill>
                <a:srgbClr val="1B2B5E"/>
              </a:solidFill>
            </a:endParaRPr>
          </a:p>
          <a:p>
            <a:pPr marL="300238">
              <a:lnSpc>
                <a:spcPct val="120000"/>
              </a:lnSpc>
              <a:spcBef>
                <a:spcPct val="0"/>
              </a:spcBef>
              <a:spcAft>
                <a:spcPts val="1261"/>
              </a:spcAft>
              <a:buClr>
                <a:schemeClr val="accent2"/>
              </a:buClr>
            </a:pPr>
            <a:r>
              <a:rPr lang="en-US" altLang="en-US" sz="1300" b="1" dirty="0">
                <a:solidFill>
                  <a:srgbClr val="1B2B5E"/>
                </a:solidFill>
              </a:rPr>
              <a:t>Background Notes:</a:t>
            </a:r>
          </a:p>
          <a:p>
            <a:pPr marL="300238">
              <a:lnSpc>
                <a:spcPct val="120000"/>
              </a:lnSpc>
              <a:spcBef>
                <a:spcPct val="0"/>
              </a:spcBef>
              <a:spcAft>
                <a:spcPts val="1261"/>
              </a:spcAft>
              <a:buClr>
                <a:schemeClr val="accent2"/>
              </a:buClr>
            </a:pPr>
            <a:endParaRPr lang="en-US" altLang="en-US" sz="1300" b="1" dirty="0">
              <a:solidFill>
                <a:srgbClr val="1B2B5E"/>
              </a:solidFill>
            </a:endParaRPr>
          </a:p>
          <a:p>
            <a:pPr marL="300238">
              <a:lnSpc>
                <a:spcPct val="120000"/>
              </a:lnSpc>
              <a:spcBef>
                <a:spcPct val="0"/>
              </a:spcBef>
              <a:spcAft>
                <a:spcPts val="1261"/>
              </a:spcAft>
              <a:buClr>
                <a:schemeClr val="accent2"/>
              </a:buClr>
              <a:buFont typeface="Arial" panose="020B0604020202020204" pitchFamily="34" charset="0"/>
              <a:buChar char="−"/>
            </a:pPr>
            <a:r>
              <a:rPr lang="en-US" altLang="en-US" sz="1300" dirty="0">
                <a:solidFill>
                  <a:srgbClr val="1B2B5E"/>
                </a:solidFill>
              </a:rPr>
              <a:t>U.S Government Accountability Office (“GAO”) examined the audit rate of partnerships in 2013 </a:t>
            </a:r>
          </a:p>
          <a:p>
            <a:pPr marL="300238">
              <a:lnSpc>
                <a:spcPct val="120000"/>
              </a:lnSpc>
              <a:spcBef>
                <a:spcPct val="0"/>
              </a:spcBef>
              <a:spcAft>
                <a:spcPts val="1261"/>
              </a:spcAft>
              <a:buClr>
                <a:schemeClr val="accent2"/>
              </a:buClr>
              <a:buFont typeface="Arial" panose="020B0604020202020204" pitchFamily="34" charset="0"/>
              <a:buChar char="−"/>
            </a:pPr>
            <a:r>
              <a:rPr lang="en-US" altLang="en-US" sz="1300" dirty="0">
                <a:solidFill>
                  <a:srgbClr val="1B2B5E"/>
                </a:solidFill>
              </a:rPr>
              <a:t>GAO found that the number and size of partnerships increased dramatically in recent years but were rarely subject to audit</a:t>
            </a:r>
          </a:p>
          <a:p>
            <a:pPr marL="300238">
              <a:lnSpc>
                <a:spcPct val="120000"/>
              </a:lnSpc>
              <a:spcBef>
                <a:spcPct val="0"/>
              </a:spcBef>
              <a:spcAft>
                <a:spcPts val="1261"/>
              </a:spcAft>
              <a:buClr>
                <a:schemeClr val="accent2"/>
              </a:buClr>
              <a:buFont typeface="Arial" panose="020B0604020202020204" pitchFamily="34" charset="0"/>
              <a:buChar char="−"/>
            </a:pPr>
            <a:r>
              <a:rPr lang="en-US" altLang="en-US" sz="1300" dirty="0">
                <a:solidFill>
                  <a:srgbClr val="1B2B5E"/>
                </a:solidFill>
              </a:rPr>
              <a:t>Structural issues with TEFRA (such as having to locate and collect from partners, including potentially multiple tiers of partnerships) made audits time-consuming and many audits resulted in no or small adjustments</a:t>
            </a:r>
          </a:p>
          <a:p>
            <a:pPr marL="300238">
              <a:lnSpc>
                <a:spcPct val="120000"/>
              </a:lnSpc>
              <a:spcBef>
                <a:spcPct val="0"/>
              </a:spcBef>
              <a:spcAft>
                <a:spcPts val="1261"/>
              </a:spcAft>
              <a:buClr>
                <a:schemeClr val="accent2"/>
              </a:buClr>
              <a:buFont typeface="Arial" panose="020B0604020202020204" pitchFamily="34" charset="0"/>
              <a:buChar char="−"/>
            </a:pPr>
            <a:r>
              <a:rPr lang="en-US" altLang="en-US" sz="1300" dirty="0">
                <a:solidFill>
                  <a:srgbClr val="1B2B5E"/>
                </a:solidFill>
              </a:rPr>
              <a:t>The new partnership audit regime was created in order to address these </a:t>
            </a:r>
            <a:r>
              <a:rPr lang="en-US" altLang="en-US" sz="1300" dirty="0" smtClean="0">
                <a:solidFill>
                  <a:srgbClr val="1B2B5E"/>
                </a:solidFill>
              </a:rPr>
              <a:t>issues</a:t>
            </a:r>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4</a:t>
            </a:fld>
            <a:endParaRPr lang="en-US"/>
          </a:p>
        </p:txBody>
      </p:sp>
    </p:spTree>
    <p:extLst>
      <p:ext uri="{BB962C8B-B14F-4D97-AF65-F5344CB8AC3E}">
        <p14:creationId xmlns:p14="http://schemas.microsoft.com/office/powerpoint/2010/main" val="703102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altLang="en-US" sz="1300" b="1" dirty="0">
                <a:solidFill>
                  <a:srgbClr val="1B2B5E"/>
                </a:solidFill>
              </a:rPr>
              <a:t>Presenter:</a:t>
            </a:r>
            <a:r>
              <a:rPr lang="en-US" altLang="en-US" sz="1300" dirty="0">
                <a:solidFill>
                  <a:srgbClr val="1B2B5E"/>
                </a:solidFill>
              </a:rPr>
              <a:t> Kathryn</a:t>
            </a:r>
          </a:p>
          <a:p>
            <a:endParaRPr lang="en-US" b="1" dirty="0" smtClean="0"/>
          </a:p>
          <a:p>
            <a:r>
              <a:rPr lang="en-US" b="1" dirty="0" smtClean="0"/>
              <a:t>Notes</a:t>
            </a:r>
            <a:r>
              <a:rPr lang="en-US" b="0" dirty="0" smtClean="0"/>
              <a:t>:</a:t>
            </a:r>
          </a:p>
          <a:p>
            <a:pPr marL="180143" indent="-180143">
              <a:buFont typeface="Arial" panose="020B0604020202020204" pitchFamily="34" charset="0"/>
              <a:buChar char="•"/>
            </a:pPr>
            <a:r>
              <a:rPr lang="en-US" b="0" dirty="0" smtClean="0"/>
              <a:t>First major piece of implementing guidance</a:t>
            </a:r>
          </a:p>
          <a:p>
            <a:pPr marL="180143" indent="-180143">
              <a:buFont typeface="Arial" panose="020B0604020202020204" pitchFamily="34" charset="0"/>
              <a:buChar char="•"/>
            </a:pPr>
            <a:r>
              <a:rPr lang="en-US" b="0" dirty="0" smtClean="0"/>
              <a:t>Laid out more detailed rules on many aspects of the</a:t>
            </a:r>
            <a:r>
              <a:rPr lang="en-US" b="0" baseline="0" dirty="0" smtClean="0"/>
              <a:t> new audit regime</a:t>
            </a:r>
          </a:p>
          <a:p>
            <a:pPr marL="180143" indent="-180143">
              <a:buFont typeface="Arial" panose="020B0604020202020204" pitchFamily="34" charset="0"/>
              <a:buChar char="•"/>
            </a:pPr>
            <a:r>
              <a:rPr lang="en-US" b="0" baseline="0" dirty="0" smtClean="0"/>
              <a:t>To name a few of the key pieces:</a:t>
            </a:r>
          </a:p>
          <a:p>
            <a:pPr marL="637343" lvl="1" indent="-180143">
              <a:buFont typeface="Arial" panose="020B0604020202020204" pitchFamily="34" charset="0"/>
              <a:buChar char="•"/>
            </a:pPr>
            <a:r>
              <a:rPr lang="en-US" b="0" baseline="0" dirty="0" smtClean="0"/>
              <a:t>Provided a limited election out</a:t>
            </a:r>
          </a:p>
          <a:p>
            <a:pPr marL="637343" lvl="1" indent="-180143">
              <a:buFont typeface="Arial" panose="020B0604020202020204" pitchFamily="34" charset="0"/>
              <a:buChar char="•"/>
            </a:pPr>
            <a:r>
              <a:rPr lang="en-US" b="0" baseline="0" dirty="0" smtClean="0"/>
              <a:t>Gave partnership representative broad powers</a:t>
            </a:r>
          </a:p>
          <a:p>
            <a:pPr marL="637343" lvl="1" indent="-180143">
              <a:buFont typeface="Arial" panose="020B0604020202020204" pitchFamily="34" charset="0"/>
              <a:buChar char="•"/>
            </a:pPr>
            <a:r>
              <a:rPr lang="en-US" b="0" baseline="0" dirty="0" smtClean="0"/>
              <a:t>Expanded scope of partnership items subject to audit under the regime</a:t>
            </a:r>
          </a:p>
          <a:p>
            <a:pPr marL="637343" lvl="1" indent="-180143">
              <a:buFont typeface="Arial" panose="020B0604020202020204" pitchFamily="34" charset="0"/>
              <a:buChar char="•"/>
            </a:pPr>
            <a:r>
              <a:rPr lang="en-US" b="0" baseline="0" dirty="0" smtClean="0"/>
              <a:t>Provided details on ho </a:t>
            </a:r>
            <a:r>
              <a:rPr lang="en-US" b="0" baseline="0" dirty="0" err="1" smtClean="0"/>
              <a:t>wto</a:t>
            </a:r>
            <a:r>
              <a:rPr lang="en-US" b="0" baseline="0" dirty="0" smtClean="0"/>
              <a:t> make the section 6226 push out election, although reserved on the ability to push out an adjustment through multiple tiers –more on that later</a:t>
            </a:r>
            <a:endParaRPr lang="en-US" b="1" dirty="0"/>
          </a:p>
        </p:txBody>
      </p:sp>
      <p:sp>
        <p:nvSpPr>
          <p:cNvPr id="4" name="Slide Number Placeholder 3"/>
          <p:cNvSpPr>
            <a:spLocks noGrp="1"/>
          </p:cNvSpPr>
          <p:nvPr>
            <p:ph type="sldNum" sz="quarter" idx="10"/>
          </p:nvPr>
        </p:nvSpPr>
        <p:spPr/>
        <p:txBody>
          <a:bodyPr/>
          <a:lstStyle/>
          <a:p>
            <a:fld id="{549FCCE9-CD87-450E-880E-62C719D5D8E1}" type="slidenum">
              <a:rPr lang="en-US" smtClean="0"/>
              <a:t>5</a:t>
            </a:fld>
            <a:endParaRPr lang="en-US"/>
          </a:p>
        </p:txBody>
      </p:sp>
    </p:spTree>
    <p:extLst>
      <p:ext uri="{BB962C8B-B14F-4D97-AF65-F5344CB8AC3E}">
        <p14:creationId xmlns:p14="http://schemas.microsoft.com/office/powerpoint/2010/main" val="3641630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Notes:</a:t>
            </a:r>
          </a:p>
          <a:p>
            <a:endParaRPr lang="en-US" b="1" dirty="0" smtClean="0"/>
          </a:p>
          <a:p>
            <a:r>
              <a:rPr lang="en-US" sz="1200" kern="1200" dirty="0" smtClean="0">
                <a:solidFill>
                  <a:schemeClr val="tx1"/>
                </a:solidFill>
                <a:effectLst/>
                <a:latin typeface="+mn-lt"/>
                <a:ea typeface="+mn-ea"/>
                <a:cs typeface="+mn-cs"/>
              </a:rPr>
              <a:t>“Adjustment Year” is </a:t>
            </a:r>
            <a:r>
              <a:rPr lang="en-US" dirty="0" smtClean="0"/>
              <a:t>the partnership taxable year in which— </a:t>
            </a:r>
          </a:p>
          <a:p>
            <a:r>
              <a:rPr lang="en-US" dirty="0" smtClean="0"/>
              <a:t>(</a:t>
            </a:r>
            <a:r>
              <a:rPr lang="en-US" dirty="0" err="1" smtClean="0"/>
              <a:t>i</a:t>
            </a:r>
            <a:r>
              <a:rPr lang="en-US" dirty="0" smtClean="0"/>
              <a:t>) In the case of an adjustment pursuant to the decision of a court in a proceeding brought under section 6234, such decision becomes final;</a:t>
            </a:r>
          </a:p>
          <a:p>
            <a:r>
              <a:rPr lang="en-US" dirty="0" smtClean="0"/>
              <a:t>(ii) In the case of an administrative adjustment request (AAR) under section 6227, such AAR is made; or</a:t>
            </a:r>
          </a:p>
          <a:p>
            <a:r>
              <a:rPr lang="en-US" dirty="0" smtClean="0"/>
              <a:t>(iii) In any other case, a notice of final partnership adjustment is mailed under section 6231 or, if the partnership waives the restrictions under section 6232(b) (regarding limitations on assessment), the date the waiver is executed by the IRS.</a:t>
            </a:r>
          </a:p>
          <a:p>
            <a:endParaRPr lang="en-US" sz="1200" kern="1200" dirty="0" smtClean="0">
              <a:solidFill>
                <a:schemeClr val="tx1"/>
              </a:solidFill>
              <a:effectLst/>
              <a:latin typeface="+mn-lt"/>
              <a:ea typeface="+mn-ea"/>
              <a:cs typeface="+mn-cs"/>
            </a:endParaRPr>
          </a:p>
          <a:p>
            <a:endParaRPr lang="en-US" b="0" dirty="0" smtClean="0"/>
          </a:p>
        </p:txBody>
      </p:sp>
      <p:sp>
        <p:nvSpPr>
          <p:cNvPr id="4" name="Slide Number Placeholder 3"/>
          <p:cNvSpPr>
            <a:spLocks noGrp="1"/>
          </p:cNvSpPr>
          <p:nvPr>
            <p:ph type="sldNum" sz="quarter" idx="10"/>
          </p:nvPr>
        </p:nvSpPr>
        <p:spPr/>
        <p:txBody>
          <a:bodyPr/>
          <a:lstStyle/>
          <a:p>
            <a:fld id="{549FCCE9-CD87-450E-880E-62C719D5D8E1}" type="slidenum">
              <a:rPr lang="en-US" smtClean="0"/>
              <a:t>6</a:t>
            </a:fld>
            <a:endParaRPr lang="en-US"/>
          </a:p>
        </p:txBody>
      </p:sp>
    </p:spTree>
    <p:extLst>
      <p:ext uri="{BB962C8B-B14F-4D97-AF65-F5344CB8AC3E}">
        <p14:creationId xmlns:p14="http://schemas.microsoft.com/office/powerpoint/2010/main" val="1660028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49FCCE9-CD87-450E-880E-62C719D5D8E1}" type="slidenum">
              <a:rPr lang="en-US" smtClean="0"/>
              <a:t>7</a:t>
            </a:fld>
            <a:endParaRPr lang="en-US"/>
          </a:p>
        </p:txBody>
      </p:sp>
    </p:spTree>
    <p:extLst>
      <p:ext uri="{BB962C8B-B14F-4D97-AF65-F5344CB8AC3E}">
        <p14:creationId xmlns:p14="http://schemas.microsoft.com/office/powerpoint/2010/main" val="4058566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dirty="0" smtClean="0"/>
              <a:t>:</a:t>
            </a:r>
            <a:r>
              <a:rPr lang="en-US" b="0" baseline="0" dirty="0" smtClean="0"/>
              <a:t> Jim</a:t>
            </a:r>
            <a:endParaRPr lang="en-US" b="0" dirty="0" smtClean="0"/>
          </a:p>
          <a:p>
            <a:pPr marL="180143" indent="-180143">
              <a:buFontTx/>
              <a:buChar char="-"/>
            </a:pPr>
            <a:endParaRPr lang="en-US" dirty="0" smtClean="0"/>
          </a:p>
          <a:p>
            <a:pPr marL="180143" indent="-180143">
              <a:buFontTx/>
              <a:buChar char="-"/>
            </a:pPr>
            <a:r>
              <a:rPr lang="en-US" dirty="0" smtClean="0"/>
              <a:t>Push-out election is made after the end</a:t>
            </a:r>
            <a:r>
              <a:rPr lang="en-US" baseline="0" dirty="0" smtClean="0"/>
              <a:t> of the audit process</a:t>
            </a:r>
          </a:p>
          <a:p>
            <a:pPr marL="180143" indent="-180143">
              <a:buFontTx/>
              <a:buChar char="-"/>
            </a:pPr>
            <a:r>
              <a:rPr lang="en-US" baseline="0" dirty="0" smtClean="0"/>
              <a:t>Requirements for making the election:</a:t>
            </a:r>
          </a:p>
          <a:p>
            <a:pPr marL="660523" lvl="1" indent="-180143">
              <a:buFontTx/>
              <a:buChar char="-"/>
            </a:pPr>
            <a:r>
              <a:rPr lang="en-US" baseline="0" dirty="0" smtClean="0"/>
              <a:t>Provide statements to each Partner that includes last known address, TIN, etc.</a:t>
            </a:r>
          </a:p>
          <a:p>
            <a:pPr marL="660523" lvl="1" indent="-180143">
              <a:buFontTx/>
              <a:buChar char="-"/>
            </a:pPr>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8</a:t>
            </a:fld>
            <a:endParaRPr lang="en-US"/>
          </a:p>
        </p:txBody>
      </p:sp>
    </p:spTree>
    <p:extLst>
      <p:ext uri="{BB962C8B-B14F-4D97-AF65-F5344CB8AC3E}">
        <p14:creationId xmlns:p14="http://schemas.microsoft.com/office/powerpoint/2010/main" val="1273784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0760"/>
            <a:r>
              <a:rPr lang="en-US" b="1" dirty="0" smtClean="0"/>
              <a:t>Presenter</a:t>
            </a:r>
            <a:r>
              <a:rPr lang="en-US" b="0" dirty="0" smtClean="0"/>
              <a:t>:</a:t>
            </a:r>
            <a:r>
              <a:rPr lang="en-US" b="0" baseline="0" dirty="0" smtClean="0"/>
              <a:t> Jim</a:t>
            </a:r>
            <a:endParaRPr lang="en-US" b="0" dirty="0" smtClean="0"/>
          </a:p>
          <a:p>
            <a:r>
              <a:rPr lang="en-US" baseline="0" dirty="0" smtClean="0"/>
              <a:t> </a:t>
            </a:r>
          </a:p>
          <a:p>
            <a:r>
              <a:rPr lang="en-US" baseline="0" dirty="0" smtClean="0"/>
              <a:t>Time period for push-outs by a pass-through partner to indirect partners is the due date for the tax return for the audited partnership for the adjustment year. </a:t>
            </a:r>
          </a:p>
          <a:p>
            <a:endParaRPr lang="en-US" i="1" baseline="0" dirty="0" smtClean="0"/>
          </a:p>
          <a:p>
            <a:r>
              <a:rPr lang="en-US" i="1" dirty="0" smtClean="0"/>
              <a:t>Adjustment year.</a:t>
            </a:r>
            <a:r>
              <a:rPr lang="en-US" dirty="0" smtClean="0"/>
              <a:t> The term adjustment year means the partnership taxable year in which— </a:t>
            </a:r>
          </a:p>
          <a:p>
            <a:r>
              <a:rPr lang="en-US" dirty="0" smtClean="0"/>
              <a:t>(</a:t>
            </a:r>
            <a:r>
              <a:rPr lang="en-US" dirty="0" err="1" smtClean="0"/>
              <a:t>i</a:t>
            </a:r>
            <a:r>
              <a:rPr lang="en-US" dirty="0" smtClean="0"/>
              <a:t>) In the case of an adjustment pursuant to the decision of a court in a proceeding brought under section 6234, such decision becomes final;</a:t>
            </a:r>
          </a:p>
          <a:p>
            <a:r>
              <a:rPr lang="en-US" dirty="0" smtClean="0"/>
              <a:t>(ii) In the case of an administrative adjustment request (AAR) under section 6227, such AAR is made; or</a:t>
            </a:r>
          </a:p>
          <a:p>
            <a:r>
              <a:rPr lang="en-US" dirty="0" smtClean="0"/>
              <a:t>(iii) In any other case, a notice of final partnership adjustment is mailed under section 6231 or, if the partnership waives the restrictions under section 6232(b) (regarding limitations on assessment), the date the waiver is executed by the IRS.</a:t>
            </a:r>
          </a:p>
          <a:p>
            <a:endParaRPr lang="en-US" dirty="0"/>
          </a:p>
        </p:txBody>
      </p:sp>
      <p:sp>
        <p:nvSpPr>
          <p:cNvPr id="4" name="Slide Number Placeholder 3"/>
          <p:cNvSpPr>
            <a:spLocks noGrp="1"/>
          </p:cNvSpPr>
          <p:nvPr>
            <p:ph type="sldNum" sz="quarter" idx="10"/>
          </p:nvPr>
        </p:nvSpPr>
        <p:spPr/>
        <p:txBody>
          <a:bodyPr/>
          <a:lstStyle/>
          <a:p>
            <a:fld id="{549FCCE9-CD87-450E-880E-62C719D5D8E1}" type="slidenum">
              <a:rPr lang="en-US" smtClean="0"/>
              <a:t>9</a:t>
            </a:fld>
            <a:endParaRPr lang="en-US"/>
          </a:p>
        </p:txBody>
      </p:sp>
    </p:spTree>
    <p:extLst>
      <p:ext uri="{BB962C8B-B14F-4D97-AF65-F5344CB8AC3E}">
        <p14:creationId xmlns:p14="http://schemas.microsoft.com/office/powerpoint/2010/main" val="6988376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152400" y="6535738"/>
            <a:ext cx="1219200" cy="214312"/>
          </a:xfrm>
          <a:prstGeom prst="rect">
            <a:avLst/>
          </a:prstGeom>
          <a:noFill/>
          <a:ln w="9525">
            <a:noFill/>
            <a:miter lim="800000"/>
            <a:headEnd/>
            <a:tailEnd/>
          </a:ln>
          <a:effectLst/>
        </p:spPr>
        <p:txBody>
          <a:bodyPr>
            <a:spAutoFit/>
          </a:bodyPr>
          <a:lstStyle/>
          <a:p>
            <a:pPr>
              <a:tabLst>
                <a:tab pos="8628063" algn="r"/>
              </a:tabLst>
            </a:pPr>
            <a:r>
              <a:rPr lang="en-US" sz="800"/>
              <a:t>ROPES &amp; GRAY LLP</a:t>
            </a:r>
          </a:p>
        </p:txBody>
      </p:sp>
      <p:pic>
        <p:nvPicPr>
          <p:cNvPr id="5128" name="Picture 8" descr="RopesGray_RGB"/>
          <p:cNvPicPr>
            <a:picLocks noChangeAspect="1" noChangeArrowheads="1"/>
          </p:cNvPicPr>
          <p:nvPr/>
        </p:nvPicPr>
        <p:blipFill>
          <a:blip r:embed="rId3" cstate="print"/>
          <a:srcRect/>
          <a:stretch>
            <a:fillRect/>
          </a:stretch>
        </p:blipFill>
        <p:spPr bwMode="auto">
          <a:xfrm>
            <a:off x="7772400" y="3709988"/>
            <a:ext cx="1143000" cy="1449387"/>
          </a:xfrm>
          <a:prstGeom prst="rect">
            <a:avLst/>
          </a:prstGeom>
          <a:noFill/>
        </p:spPr>
      </p:pic>
      <p:sp>
        <p:nvSpPr>
          <p:cNvPr id="5129" name="Rectangle 9"/>
          <p:cNvSpPr>
            <a:spLocks noGrp="1" noChangeArrowheads="1"/>
          </p:cNvSpPr>
          <p:nvPr>
            <p:ph type="ctrTitle"/>
          </p:nvPr>
        </p:nvSpPr>
        <p:spPr>
          <a:xfrm>
            <a:off x="304800" y="3375025"/>
            <a:ext cx="7010400" cy="1273175"/>
          </a:xfrm>
        </p:spPr>
        <p:txBody>
          <a:bodyPr/>
          <a:lstStyle>
            <a:lvl1pPr>
              <a:defRPr/>
            </a:lvl1pPr>
          </a:lstStyle>
          <a:p>
            <a:r>
              <a:rPr lang="en-US" smtClean="0"/>
              <a:t>Click to edit Master title style</a:t>
            </a:r>
            <a:endParaRPr lang="en-US"/>
          </a:p>
        </p:txBody>
      </p:sp>
      <p:sp>
        <p:nvSpPr>
          <p:cNvPr id="5130" name="Rectangle 10"/>
          <p:cNvSpPr>
            <a:spLocks noGrp="1" noChangeArrowheads="1"/>
          </p:cNvSpPr>
          <p:nvPr>
            <p:ph type="subTitle" idx="1"/>
          </p:nvPr>
        </p:nvSpPr>
        <p:spPr>
          <a:xfrm>
            <a:off x="304800" y="4648200"/>
            <a:ext cx="7010400" cy="806450"/>
          </a:xfrm>
        </p:spPr>
        <p:txBody>
          <a:bodyPr anchor="ctr"/>
          <a:lstStyle>
            <a:lvl1pPr marL="0" indent="0">
              <a:buFontTx/>
              <a:buNone/>
              <a:defRPr>
                <a:solidFill>
                  <a:schemeClr val="bg1"/>
                </a:solidFill>
              </a:defRPr>
            </a:lvl1pPr>
          </a:lstStyle>
          <a:p>
            <a:r>
              <a:rPr lang="en-US" smtClean="0"/>
              <a:t>Click to edit Master subtitle style</a:t>
            </a:r>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r>
              <a:rPr lang="en-US" smtClean="0"/>
              <a:t>Click icon to add chart</a:t>
            </a:r>
            <a:endParaRPr lang="en-US"/>
          </a:p>
        </p:txBody>
      </p:sp>
      <p:sp>
        <p:nvSpPr>
          <p:cNvPr id="4" name="Date Placeholder 3"/>
          <p:cNvSpPr>
            <a:spLocks noGrp="1"/>
          </p:cNvSpPr>
          <p:nvPr>
            <p:ph type="dt" sz="half" idx="10"/>
          </p:nvPr>
        </p:nvSpPr>
        <p:spPr>
          <a:xfrm>
            <a:off x="5029200" y="6534150"/>
            <a:ext cx="2819400" cy="476250"/>
          </a:xfrm>
        </p:spPr>
        <p:txBody>
          <a:bodyPr/>
          <a:lstStyle>
            <a:lvl1pPr>
              <a:defRPr/>
            </a:lvl1pPr>
          </a:lstStyle>
          <a:p>
            <a:fld id="{EB7BAA6B-5477-4126-8E4A-D158297F67D0}" type="datetimeFigureOut">
              <a:rPr lang="en-US" smtClean="0"/>
              <a:t>2/14/2018</a:t>
            </a:fld>
            <a:endParaRPr lang="en-US"/>
          </a:p>
        </p:txBody>
      </p:sp>
      <p:sp>
        <p:nvSpPr>
          <p:cNvPr id="5" name="Footer Placeholder 4"/>
          <p:cNvSpPr>
            <a:spLocks noGrp="1"/>
          </p:cNvSpPr>
          <p:nvPr>
            <p:ph type="ftr" sz="quarter" idx="11"/>
          </p:nvPr>
        </p:nvSpPr>
        <p:spPr>
          <a:xfrm>
            <a:off x="152400" y="6534150"/>
            <a:ext cx="39624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4114800" y="6534150"/>
            <a:ext cx="914400" cy="476250"/>
          </a:xfrm>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r>
              <a:rPr lang="en-US" smtClean="0"/>
              <a:t>Click icon to add SmartArt graphic</a:t>
            </a:r>
            <a:endParaRPr lang="en-US"/>
          </a:p>
        </p:txBody>
      </p:sp>
      <p:sp>
        <p:nvSpPr>
          <p:cNvPr id="4" name="Date Placeholder 3"/>
          <p:cNvSpPr>
            <a:spLocks noGrp="1"/>
          </p:cNvSpPr>
          <p:nvPr>
            <p:ph type="dt" sz="half" idx="10"/>
          </p:nvPr>
        </p:nvSpPr>
        <p:spPr>
          <a:xfrm>
            <a:off x="5029200" y="6534150"/>
            <a:ext cx="2819400" cy="476250"/>
          </a:xfrm>
        </p:spPr>
        <p:txBody>
          <a:bodyPr/>
          <a:lstStyle>
            <a:lvl1pPr>
              <a:defRPr/>
            </a:lvl1pPr>
          </a:lstStyle>
          <a:p>
            <a:fld id="{EB7BAA6B-5477-4126-8E4A-D158297F67D0}" type="datetimeFigureOut">
              <a:rPr lang="en-US" smtClean="0"/>
              <a:t>2/14/2018</a:t>
            </a:fld>
            <a:endParaRPr lang="en-US"/>
          </a:p>
        </p:txBody>
      </p:sp>
      <p:sp>
        <p:nvSpPr>
          <p:cNvPr id="5" name="Footer Placeholder 4"/>
          <p:cNvSpPr>
            <a:spLocks noGrp="1"/>
          </p:cNvSpPr>
          <p:nvPr>
            <p:ph type="ftr" sz="quarter" idx="11"/>
          </p:nvPr>
        </p:nvSpPr>
        <p:spPr>
          <a:xfrm>
            <a:off x="152400" y="6534150"/>
            <a:ext cx="39624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4114800" y="6534150"/>
            <a:ext cx="914400" cy="476250"/>
          </a:xfrm>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r>
              <a:rPr lang="en-US" smtClean="0"/>
              <a:t>Click icon to add table</a:t>
            </a:r>
            <a:endParaRPr lang="en-US"/>
          </a:p>
        </p:txBody>
      </p:sp>
      <p:sp>
        <p:nvSpPr>
          <p:cNvPr id="4" name="Date Placeholder 3"/>
          <p:cNvSpPr>
            <a:spLocks noGrp="1"/>
          </p:cNvSpPr>
          <p:nvPr>
            <p:ph type="dt" sz="half" idx="10"/>
          </p:nvPr>
        </p:nvSpPr>
        <p:spPr>
          <a:xfrm>
            <a:off x="5029200" y="6534150"/>
            <a:ext cx="2819400" cy="476250"/>
          </a:xfrm>
        </p:spPr>
        <p:txBody>
          <a:bodyPr/>
          <a:lstStyle>
            <a:lvl1pPr>
              <a:defRPr/>
            </a:lvl1pPr>
          </a:lstStyle>
          <a:p>
            <a:fld id="{EB7BAA6B-5477-4126-8E4A-D158297F67D0}" type="datetimeFigureOut">
              <a:rPr lang="en-US" smtClean="0"/>
              <a:t>2/14/2018</a:t>
            </a:fld>
            <a:endParaRPr lang="en-US"/>
          </a:p>
        </p:txBody>
      </p:sp>
      <p:sp>
        <p:nvSpPr>
          <p:cNvPr id="5" name="Footer Placeholder 4"/>
          <p:cNvSpPr>
            <a:spLocks noGrp="1"/>
          </p:cNvSpPr>
          <p:nvPr>
            <p:ph type="ftr" sz="quarter" idx="11"/>
          </p:nvPr>
        </p:nvSpPr>
        <p:spPr>
          <a:xfrm>
            <a:off x="152400" y="6534150"/>
            <a:ext cx="39624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4114800" y="6534150"/>
            <a:ext cx="914400" cy="476250"/>
          </a:xfrm>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0000"/>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0375" y="16002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285999"/>
            <a:ext cx="4040188" cy="3840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1600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285999"/>
            <a:ext cx="4041775" cy="3840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
        <p:nvSpPr>
          <p:cNvPr id="10" name="Title 1"/>
          <p:cNvSpPr>
            <a:spLocks noGrp="1"/>
          </p:cNvSpPr>
          <p:nvPr>
            <p:ph type="title"/>
          </p:nvPr>
        </p:nvSpPr>
        <p:spPr>
          <a:xfrm>
            <a:off x="457200" y="228600"/>
            <a:ext cx="8229600" cy="1066800"/>
          </a:xfrm>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3008313" cy="1162050"/>
          </a:xfrm>
        </p:spPr>
        <p:txBody>
          <a:bodyPr anchor="b"/>
          <a:lstStyle>
            <a:lvl1pPr algn="l">
              <a:defRPr sz="2000" b="1">
                <a:solidFill>
                  <a:srgbClr val="00000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1600200"/>
            <a:ext cx="5111750" cy="4525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743200"/>
            <a:ext cx="3008313" cy="3382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0000"/>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1600199"/>
            <a:ext cx="5486400" cy="3127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B7BAA6B-5477-4126-8E4A-D158297F67D0}" type="datetimeFigureOut">
              <a:rPr lang="en-US" smtClean="0"/>
              <a:t>2/14/2018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B7ED43-7452-42FF-B30D-21EA5914DD2B}"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099" name="Rectangle 3"/>
          <p:cNvSpPr>
            <a:spLocks noGrp="1" noChangeArrowheads="1"/>
          </p:cNvSpPr>
          <p:nvPr>
            <p:ph type="title"/>
          </p:nvPr>
        </p:nvSpPr>
        <p:spPr bwMode="auto">
          <a:xfrm>
            <a:off x="457200" y="228600"/>
            <a:ext cx="82296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4"/>
          <p:cNvSpPr>
            <a:spLocks noGrp="1" noChangeArrowheads="1"/>
          </p:cNvSpPr>
          <p:nvPr>
            <p:ph type="dt" sz="half" idx="2"/>
          </p:nvPr>
        </p:nvSpPr>
        <p:spPr bwMode="auto">
          <a:xfrm>
            <a:off x="5029200" y="6534150"/>
            <a:ext cx="2819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50000"/>
              </a:spcBef>
              <a:defRPr sz="800"/>
            </a:lvl1pPr>
          </a:lstStyle>
          <a:p>
            <a:fld id="{EB7BAA6B-5477-4126-8E4A-D158297F67D0}" type="datetimeFigureOut">
              <a:rPr lang="en-US" smtClean="0"/>
              <a:t>2/14/2018</a:t>
            </a:fld>
            <a:endParaRPr lang="en-US"/>
          </a:p>
        </p:txBody>
      </p:sp>
      <p:sp>
        <p:nvSpPr>
          <p:cNvPr id="4101" name="Rectangle 5"/>
          <p:cNvSpPr>
            <a:spLocks noGrp="1" noChangeArrowheads="1"/>
          </p:cNvSpPr>
          <p:nvPr>
            <p:ph type="ftr" sz="quarter" idx="3"/>
          </p:nvPr>
        </p:nvSpPr>
        <p:spPr bwMode="auto">
          <a:xfrm>
            <a:off x="152400" y="6534150"/>
            <a:ext cx="3962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a:lvl1pPr>
          </a:lstStyle>
          <a:p>
            <a:r>
              <a:rPr lang="en-US" smtClean="0"/>
              <a:t>67314748_3.pptx</a:t>
            </a:r>
            <a:endParaRPr lang="en-US"/>
          </a:p>
        </p:txBody>
      </p:sp>
      <p:sp>
        <p:nvSpPr>
          <p:cNvPr id="4102" name="Rectangle 6"/>
          <p:cNvSpPr>
            <a:spLocks noGrp="1" noChangeArrowheads="1"/>
          </p:cNvSpPr>
          <p:nvPr>
            <p:ph type="sldNum" sz="quarter" idx="4"/>
          </p:nvPr>
        </p:nvSpPr>
        <p:spPr bwMode="auto">
          <a:xfrm>
            <a:off x="4114800" y="6534150"/>
            <a:ext cx="914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800"/>
            </a:lvl1pPr>
          </a:lstStyle>
          <a:p>
            <a:fld id="{14B7ED43-7452-42FF-B30D-21EA5914DD2B}" type="slidenum">
              <a:rPr lang="en-US" smtClean="0"/>
              <a:t>‹#›</a:t>
            </a:fld>
            <a:endParaRPr lang="en-US"/>
          </a:p>
        </p:txBody>
      </p:sp>
      <p:sp>
        <p:nvSpPr>
          <p:cNvPr id="4103" name="Text Box 7"/>
          <p:cNvSpPr txBox="1">
            <a:spLocks noChangeArrowheads="1"/>
          </p:cNvSpPr>
          <p:nvPr/>
        </p:nvSpPr>
        <p:spPr bwMode="auto">
          <a:xfrm>
            <a:off x="7924800" y="6534150"/>
            <a:ext cx="1066800" cy="214313"/>
          </a:xfrm>
          <a:prstGeom prst="rect">
            <a:avLst/>
          </a:prstGeom>
          <a:noFill/>
          <a:ln w="9525">
            <a:noFill/>
            <a:miter lim="800000"/>
            <a:headEnd/>
            <a:tailEnd/>
          </a:ln>
          <a:effectLst/>
        </p:spPr>
        <p:txBody>
          <a:bodyPr>
            <a:spAutoFit/>
          </a:bodyPr>
          <a:lstStyle/>
          <a:p>
            <a:pPr algn="r"/>
            <a:r>
              <a:rPr lang="en-US" sz="800"/>
              <a:t>ROPES &amp; GRAY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fade/>
  </p:transition>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bg1"/>
          </a:solidFill>
          <a:latin typeface="+mj-lt"/>
          <a:ea typeface="+mj-ea"/>
          <a:cs typeface="+mj-cs"/>
        </a:defRPr>
      </a:lvl1pPr>
      <a:lvl2pPr algn="l" rtl="0" eaLnBrk="1" fontAlgn="base" hangingPunct="1">
        <a:spcBef>
          <a:spcPct val="0"/>
        </a:spcBef>
        <a:spcAft>
          <a:spcPct val="0"/>
        </a:spcAft>
        <a:defRPr sz="4000">
          <a:solidFill>
            <a:schemeClr val="bg1"/>
          </a:solidFill>
          <a:latin typeface="Arial" charset="0"/>
        </a:defRPr>
      </a:lvl2pPr>
      <a:lvl3pPr algn="l" rtl="0" eaLnBrk="1" fontAlgn="base" hangingPunct="1">
        <a:spcBef>
          <a:spcPct val="0"/>
        </a:spcBef>
        <a:spcAft>
          <a:spcPct val="0"/>
        </a:spcAft>
        <a:defRPr sz="4000">
          <a:solidFill>
            <a:schemeClr val="bg1"/>
          </a:solidFill>
          <a:latin typeface="Arial" charset="0"/>
        </a:defRPr>
      </a:lvl3pPr>
      <a:lvl4pPr algn="l" rtl="0" eaLnBrk="1" fontAlgn="base" hangingPunct="1">
        <a:spcBef>
          <a:spcPct val="0"/>
        </a:spcBef>
        <a:spcAft>
          <a:spcPct val="0"/>
        </a:spcAft>
        <a:defRPr sz="4000">
          <a:solidFill>
            <a:schemeClr val="bg1"/>
          </a:solidFill>
          <a:latin typeface="Arial" charset="0"/>
        </a:defRPr>
      </a:lvl4pPr>
      <a:lvl5pPr algn="l" rtl="0" eaLnBrk="1" fontAlgn="base" hangingPunct="1">
        <a:spcBef>
          <a:spcPct val="0"/>
        </a:spcBef>
        <a:spcAft>
          <a:spcPct val="0"/>
        </a:spcAft>
        <a:defRPr sz="4000">
          <a:solidFill>
            <a:schemeClr val="bg1"/>
          </a:solidFill>
          <a:latin typeface="Arial" charset="0"/>
        </a:defRPr>
      </a:lvl5pPr>
      <a:lvl6pPr marL="457200" algn="l" rtl="0" eaLnBrk="1" fontAlgn="base" hangingPunct="1">
        <a:spcBef>
          <a:spcPct val="0"/>
        </a:spcBef>
        <a:spcAft>
          <a:spcPct val="0"/>
        </a:spcAft>
        <a:defRPr sz="4000">
          <a:solidFill>
            <a:schemeClr val="bg1"/>
          </a:solidFill>
          <a:latin typeface="Arial" charset="0"/>
        </a:defRPr>
      </a:lvl6pPr>
      <a:lvl7pPr marL="914400" algn="l" rtl="0" eaLnBrk="1" fontAlgn="base" hangingPunct="1">
        <a:spcBef>
          <a:spcPct val="0"/>
        </a:spcBef>
        <a:spcAft>
          <a:spcPct val="0"/>
        </a:spcAft>
        <a:defRPr sz="4000">
          <a:solidFill>
            <a:schemeClr val="bg1"/>
          </a:solidFill>
          <a:latin typeface="Arial" charset="0"/>
        </a:defRPr>
      </a:lvl7pPr>
      <a:lvl8pPr marL="1371600" algn="l" rtl="0" eaLnBrk="1" fontAlgn="base" hangingPunct="1">
        <a:spcBef>
          <a:spcPct val="0"/>
        </a:spcBef>
        <a:spcAft>
          <a:spcPct val="0"/>
        </a:spcAft>
        <a:defRPr sz="4000">
          <a:solidFill>
            <a:schemeClr val="bg1"/>
          </a:solidFill>
          <a:latin typeface="Arial" charset="0"/>
        </a:defRPr>
      </a:lvl8pPr>
      <a:lvl9pPr marL="1828800" algn="l" rtl="0" eaLnBrk="1" fontAlgn="base" hangingPunct="1">
        <a:spcBef>
          <a:spcPct val="0"/>
        </a:spcBef>
        <a:spcAft>
          <a:spcPct val="0"/>
        </a:spcAft>
        <a:defRPr sz="4000">
          <a:solidFill>
            <a:schemeClr val="bg1"/>
          </a:solidFill>
          <a:latin typeface="Arial" charset="0"/>
        </a:defRPr>
      </a:lvl9pPr>
    </p:titleStyle>
    <p:bodyStyle>
      <a:lvl1pPr marL="342900" indent="-342900" algn="l" rtl="0" eaLnBrk="1" fontAlgn="base" hangingPunct="1">
        <a:lnSpc>
          <a:spcPct val="95000"/>
        </a:lnSpc>
        <a:spcBef>
          <a:spcPct val="40000"/>
        </a:spcBef>
        <a:spcAft>
          <a:spcPct val="0"/>
        </a:spcAft>
        <a:buChar char="•"/>
        <a:defRPr sz="3200">
          <a:solidFill>
            <a:schemeClr val="tx1"/>
          </a:solidFill>
          <a:latin typeface="+mn-lt"/>
          <a:ea typeface="+mn-ea"/>
          <a:cs typeface="+mn-cs"/>
        </a:defRPr>
      </a:lvl1pPr>
      <a:lvl2pPr marL="742950" indent="-285750" algn="l" rtl="0" eaLnBrk="1" fontAlgn="base" hangingPunct="1">
        <a:lnSpc>
          <a:spcPct val="95000"/>
        </a:lnSpc>
        <a:spcBef>
          <a:spcPct val="35000"/>
        </a:spcBef>
        <a:spcAft>
          <a:spcPct val="0"/>
        </a:spcAft>
        <a:buChar char="–"/>
        <a:defRPr sz="2600">
          <a:solidFill>
            <a:srgbClr val="3C5878"/>
          </a:solidFill>
          <a:latin typeface="+mn-lt"/>
        </a:defRPr>
      </a:lvl2pPr>
      <a:lvl3pPr marL="1143000" indent="-228600" algn="l" rtl="0" eaLnBrk="1" fontAlgn="base" hangingPunct="1">
        <a:lnSpc>
          <a:spcPct val="95000"/>
        </a:lnSpc>
        <a:spcBef>
          <a:spcPct val="35000"/>
        </a:spcBef>
        <a:spcAft>
          <a:spcPct val="0"/>
        </a:spcAft>
        <a:buChar char="•"/>
        <a:defRPr sz="2400">
          <a:solidFill>
            <a:srgbClr val="005533"/>
          </a:solidFill>
          <a:latin typeface="+mn-lt"/>
        </a:defRPr>
      </a:lvl3pPr>
      <a:lvl4pPr marL="1600200" indent="-228600" algn="l" rtl="0" eaLnBrk="1" fontAlgn="base" hangingPunct="1">
        <a:lnSpc>
          <a:spcPct val="95000"/>
        </a:lnSpc>
        <a:spcBef>
          <a:spcPct val="35000"/>
        </a:spcBef>
        <a:spcAft>
          <a:spcPct val="0"/>
        </a:spcAft>
        <a:buChar char="–"/>
        <a:defRPr sz="2000">
          <a:solidFill>
            <a:srgbClr val="3C5878"/>
          </a:solidFill>
          <a:latin typeface="+mn-lt"/>
        </a:defRPr>
      </a:lvl4pPr>
      <a:lvl5pPr marL="2057400" indent="-228600" algn="l" rtl="0" eaLnBrk="1" fontAlgn="base" hangingPunct="1">
        <a:lnSpc>
          <a:spcPct val="95000"/>
        </a:lnSpc>
        <a:spcBef>
          <a:spcPct val="35000"/>
        </a:spcBef>
        <a:spcAft>
          <a:spcPct val="0"/>
        </a:spcAft>
        <a:buChar char="•"/>
        <a:defRPr sz="2000">
          <a:solidFill>
            <a:srgbClr val="005533"/>
          </a:solidFill>
          <a:latin typeface="+mn-lt"/>
        </a:defRPr>
      </a:lvl5pPr>
      <a:lvl6pPr marL="2514600" indent="-228600" algn="l" rtl="0" eaLnBrk="1" fontAlgn="base" hangingPunct="1">
        <a:lnSpc>
          <a:spcPct val="95000"/>
        </a:lnSpc>
        <a:spcBef>
          <a:spcPct val="35000"/>
        </a:spcBef>
        <a:spcAft>
          <a:spcPct val="0"/>
        </a:spcAft>
        <a:buChar char="•"/>
        <a:defRPr sz="2000">
          <a:solidFill>
            <a:srgbClr val="3C5878"/>
          </a:solidFill>
          <a:latin typeface="+mn-lt"/>
        </a:defRPr>
      </a:lvl6pPr>
      <a:lvl7pPr marL="2971800" indent="-228600" algn="l" rtl="0" eaLnBrk="1" fontAlgn="base" hangingPunct="1">
        <a:lnSpc>
          <a:spcPct val="95000"/>
        </a:lnSpc>
        <a:spcBef>
          <a:spcPct val="35000"/>
        </a:spcBef>
        <a:spcAft>
          <a:spcPct val="0"/>
        </a:spcAft>
        <a:buChar char="•"/>
        <a:defRPr sz="2000">
          <a:solidFill>
            <a:srgbClr val="005533"/>
          </a:solidFill>
          <a:latin typeface="+mn-lt"/>
        </a:defRPr>
      </a:lvl7pPr>
      <a:lvl8pPr marL="3429000" indent="-228600" algn="l" rtl="0" eaLnBrk="1" fontAlgn="base" hangingPunct="1">
        <a:lnSpc>
          <a:spcPct val="95000"/>
        </a:lnSpc>
        <a:spcBef>
          <a:spcPct val="35000"/>
        </a:spcBef>
        <a:spcAft>
          <a:spcPct val="0"/>
        </a:spcAft>
        <a:buChar char="•"/>
        <a:defRPr sz="2000" baseline="0">
          <a:solidFill>
            <a:srgbClr val="3C5878"/>
          </a:solidFill>
          <a:latin typeface="+mn-lt"/>
        </a:defRPr>
      </a:lvl8pPr>
      <a:lvl9pPr marL="3886200" indent="-228600" algn="l" rtl="0" eaLnBrk="1" fontAlgn="base" hangingPunct="1">
        <a:lnSpc>
          <a:spcPct val="95000"/>
        </a:lnSpc>
        <a:spcBef>
          <a:spcPct val="35000"/>
        </a:spcBef>
        <a:spcAft>
          <a:spcPct val="0"/>
        </a:spcAft>
        <a:buChar char="•"/>
        <a:defRPr sz="2000" baseline="0">
          <a:solidFill>
            <a:srgbClr val="0055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505200"/>
            <a:ext cx="7543800" cy="1273175"/>
          </a:xfrm>
        </p:spPr>
        <p:txBody>
          <a:bodyPr/>
          <a:lstStyle/>
          <a:p>
            <a:r>
              <a:rPr lang="en-US" sz="3200" dirty="0" smtClean="0"/>
              <a:t>Three (or Four) Valentines from the IRS </a:t>
            </a:r>
            <a:br>
              <a:rPr lang="en-US" sz="3200" dirty="0" smtClean="0"/>
            </a:br>
            <a:r>
              <a:rPr lang="en-US" sz="2400" dirty="0" smtClean="0"/>
              <a:t>An overview of the IRS’s recently proposed partnership audit reform regulations</a:t>
            </a:r>
            <a:endParaRPr lang="en-US" sz="2400" dirty="0"/>
          </a:p>
        </p:txBody>
      </p:sp>
      <p:sp>
        <p:nvSpPr>
          <p:cNvPr id="3" name="Subtitle 2"/>
          <p:cNvSpPr>
            <a:spLocks noGrp="1"/>
          </p:cNvSpPr>
          <p:nvPr>
            <p:ph type="subTitle" idx="1"/>
          </p:nvPr>
        </p:nvSpPr>
        <p:spPr/>
        <p:txBody>
          <a:bodyPr/>
          <a:lstStyle/>
          <a:p>
            <a:r>
              <a:rPr lang="en-US" sz="2000" dirty="0" smtClean="0"/>
              <a:t>February 14, 2018</a:t>
            </a:r>
            <a:endParaRPr lang="en-US" sz="2000" dirty="0"/>
          </a:p>
        </p:txBody>
      </p:sp>
    </p:spTree>
    <p:extLst>
      <p:ext uri="{BB962C8B-B14F-4D97-AF65-F5344CB8AC3E}">
        <p14:creationId xmlns:p14="http://schemas.microsoft.com/office/powerpoint/2010/main" val="76287324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67314748_3.pptx</a:t>
            </a:r>
            <a:endParaRPr lang="en-US" dirty="0"/>
          </a:p>
        </p:txBody>
      </p:sp>
      <p:sp>
        <p:nvSpPr>
          <p:cNvPr id="7" name="Content Placeholder 6"/>
          <p:cNvSpPr>
            <a:spLocks noGrp="1"/>
          </p:cNvSpPr>
          <p:nvPr>
            <p:ph idx="1"/>
          </p:nvPr>
        </p:nvSpPr>
        <p:spPr/>
        <p:txBody>
          <a:bodyPr/>
          <a:lstStyle/>
          <a:p>
            <a:pPr lvl="0"/>
            <a:r>
              <a:rPr lang="en-US" sz="2200" b="1" dirty="0">
                <a:solidFill>
                  <a:srgbClr val="000000"/>
                </a:solidFill>
              </a:rPr>
              <a:t>Option 2</a:t>
            </a:r>
            <a:r>
              <a:rPr lang="en-US" sz="2200" dirty="0">
                <a:solidFill>
                  <a:srgbClr val="000000"/>
                </a:solidFill>
              </a:rPr>
              <a:t>: Take any adjustment reflected in the statement received by such pass-through partner into account itself by paying an “imputed underpayment” plus interest and penalties.</a:t>
            </a:r>
          </a:p>
          <a:p>
            <a:pPr lvl="1"/>
            <a:r>
              <a:rPr lang="en-US" sz="2000" dirty="0"/>
              <a:t>Treat the amount of the adjustment as an adjustment for the first affected year then make separate calculations for each intervening year between the adjusted year and the year of payment </a:t>
            </a:r>
          </a:p>
          <a:p>
            <a:pPr lvl="1"/>
            <a:r>
              <a:rPr lang="en-US" sz="2000" dirty="0"/>
              <a:t>Can only take into account any available modifications that were approved by the IRS in the course of the audit of the </a:t>
            </a:r>
            <a:r>
              <a:rPr lang="en-US" sz="2000" dirty="0" smtClean="0"/>
              <a:t>audited </a:t>
            </a:r>
            <a:r>
              <a:rPr lang="en-US" sz="2000" dirty="0"/>
              <a:t>partnership</a:t>
            </a:r>
            <a:endParaRPr lang="en-US" sz="2000" b="1" dirty="0"/>
          </a:p>
          <a:p>
            <a:pPr lvl="0"/>
            <a:r>
              <a:rPr lang="en-US" sz="2200" dirty="0">
                <a:solidFill>
                  <a:srgbClr val="000000"/>
                </a:solidFill>
              </a:rPr>
              <a:t>Proposed regulations provide corresponding changes to the administrative adjustment request </a:t>
            </a:r>
            <a:r>
              <a:rPr lang="en-US" sz="2200" dirty="0" smtClean="0">
                <a:solidFill>
                  <a:srgbClr val="000000"/>
                </a:solidFill>
              </a:rPr>
              <a:t>procedures.</a:t>
            </a:r>
            <a:endParaRPr lang="en-US" sz="2200" dirty="0">
              <a:solidFill>
                <a:srgbClr val="000000"/>
              </a:solidFill>
            </a:endParaRPr>
          </a:p>
          <a:p>
            <a:endParaRPr lang="en-US" dirty="0"/>
          </a:p>
        </p:txBody>
      </p:sp>
      <p:sp>
        <p:nvSpPr>
          <p:cNvPr id="8" name="Title 1"/>
          <p:cNvSpPr>
            <a:spLocks noGrp="1"/>
          </p:cNvSpPr>
          <p:nvPr>
            <p:ph type="title"/>
          </p:nvPr>
        </p:nvSpPr>
        <p:spPr>
          <a:xfrm>
            <a:off x="457200" y="228600"/>
            <a:ext cx="8229600" cy="1066800"/>
          </a:xfrm>
        </p:spPr>
        <p:txBody>
          <a:bodyPr/>
          <a:lstStyle/>
          <a:p>
            <a:r>
              <a:rPr lang="en-US" sz="2800" dirty="0" smtClean="0"/>
              <a:t>Push-Out Election for Tiered Partnerships</a:t>
            </a:r>
            <a:endParaRPr lang="en-US" sz="2800" dirty="0"/>
          </a:p>
        </p:txBody>
      </p:sp>
    </p:spTree>
    <p:extLst>
      <p:ext uri="{BB962C8B-B14F-4D97-AF65-F5344CB8AC3E}">
        <p14:creationId xmlns:p14="http://schemas.microsoft.com/office/powerpoint/2010/main" val="1681906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smtClean="0"/>
              <a:t>Interaction with International Tax Rules</a:t>
            </a:r>
            <a:endParaRPr lang="en-US" sz="2800" dirty="0"/>
          </a:p>
        </p:txBody>
      </p:sp>
      <p:sp>
        <p:nvSpPr>
          <p:cNvPr id="3" name="Content Placeholder 2"/>
          <p:cNvSpPr>
            <a:spLocks noGrp="1"/>
          </p:cNvSpPr>
          <p:nvPr>
            <p:ph idx="1"/>
          </p:nvPr>
        </p:nvSpPr>
        <p:spPr>
          <a:xfrm>
            <a:off x="457200" y="1600200"/>
            <a:ext cx="8229600" cy="4525963"/>
          </a:xfrm>
        </p:spPr>
        <p:txBody>
          <a:bodyPr/>
          <a:lstStyle/>
          <a:p>
            <a:pPr marL="457200" lvl="1" indent="0">
              <a:buNone/>
            </a:pPr>
            <a:endParaRPr lang="en-US" sz="1600" dirty="0"/>
          </a:p>
          <a:p>
            <a:endParaRPr lang="en-US" sz="2200" dirty="0"/>
          </a:p>
          <a:p>
            <a:endParaRPr lang="en-US" sz="2200" dirty="0" smtClean="0"/>
          </a:p>
          <a:p>
            <a:endParaRPr lang="en-US" sz="2200" dirty="0" smtClean="0"/>
          </a:p>
          <a:p>
            <a:endParaRPr lang="en-US" sz="2200" dirty="0" smtClean="0"/>
          </a:p>
          <a:p>
            <a:endParaRPr lang="en-US" sz="1200" dirty="0" smtClean="0"/>
          </a:p>
          <a:p>
            <a:pPr lvl="1"/>
            <a:endParaRPr lang="en-US" dirty="0" smtClean="0"/>
          </a:p>
          <a:p>
            <a:pPr lvl="1"/>
            <a:endParaRPr lang="en-US" dirty="0"/>
          </a:p>
        </p:txBody>
      </p:sp>
      <p:sp>
        <p:nvSpPr>
          <p:cNvPr id="6" name="Content Placeholder 2"/>
          <p:cNvSpPr txBox="1">
            <a:spLocks/>
          </p:cNvSpPr>
          <p:nvPr/>
        </p:nvSpPr>
        <p:spPr bwMode="auto">
          <a:xfrm>
            <a:off x="609600" y="17526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5000"/>
              </a:lnSpc>
              <a:spcBef>
                <a:spcPct val="40000"/>
              </a:spcBef>
              <a:spcAft>
                <a:spcPct val="0"/>
              </a:spcAft>
              <a:buChar char="•"/>
              <a:defRPr sz="3200">
                <a:solidFill>
                  <a:schemeClr val="tx1"/>
                </a:solidFill>
                <a:latin typeface="+mn-lt"/>
                <a:ea typeface="+mn-ea"/>
                <a:cs typeface="+mn-cs"/>
              </a:defRPr>
            </a:lvl1pPr>
            <a:lvl2pPr marL="742950" indent="-285750" algn="l" rtl="0" eaLnBrk="1" fontAlgn="base" hangingPunct="1">
              <a:lnSpc>
                <a:spcPct val="95000"/>
              </a:lnSpc>
              <a:spcBef>
                <a:spcPct val="35000"/>
              </a:spcBef>
              <a:spcAft>
                <a:spcPct val="0"/>
              </a:spcAft>
              <a:buChar char="–"/>
              <a:defRPr sz="2600">
                <a:solidFill>
                  <a:srgbClr val="3C5878"/>
                </a:solidFill>
                <a:latin typeface="+mn-lt"/>
              </a:defRPr>
            </a:lvl2pPr>
            <a:lvl3pPr marL="1143000" indent="-228600" algn="l" rtl="0" eaLnBrk="1" fontAlgn="base" hangingPunct="1">
              <a:lnSpc>
                <a:spcPct val="95000"/>
              </a:lnSpc>
              <a:spcBef>
                <a:spcPct val="35000"/>
              </a:spcBef>
              <a:spcAft>
                <a:spcPct val="0"/>
              </a:spcAft>
              <a:buChar char="•"/>
              <a:defRPr sz="2400">
                <a:solidFill>
                  <a:srgbClr val="005533"/>
                </a:solidFill>
                <a:latin typeface="+mn-lt"/>
              </a:defRPr>
            </a:lvl3pPr>
            <a:lvl4pPr marL="1600200" indent="-228600" algn="l" rtl="0" eaLnBrk="1" fontAlgn="base" hangingPunct="1">
              <a:lnSpc>
                <a:spcPct val="95000"/>
              </a:lnSpc>
              <a:spcBef>
                <a:spcPct val="35000"/>
              </a:spcBef>
              <a:spcAft>
                <a:spcPct val="0"/>
              </a:spcAft>
              <a:buChar char="–"/>
              <a:defRPr sz="2000">
                <a:solidFill>
                  <a:srgbClr val="3C5878"/>
                </a:solidFill>
                <a:latin typeface="+mn-lt"/>
              </a:defRPr>
            </a:lvl4pPr>
            <a:lvl5pPr marL="2057400" indent="-228600" algn="l" rtl="0" eaLnBrk="1" fontAlgn="base" hangingPunct="1">
              <a:lnSpc>
                <a:spcPct val="95000"/>
              </a:lnSpc>
              <a:spcBef>
                <a:spcPct val="35000"/>
              </a:spcBef>
              <a:spcAft>
                <a:spcPct val="0"/>
              </a:spcAft>
              <a:buChar char="•"/>
              <a:defRPr sz="2000">
                <a:solidFill>
                  <a:srgbClr val="005533"/>
                </a:solidFill>
                <a:latin typeface="+mn-lt"/>
              </a:defRPr>
            </a:lvl5pPr>
            <a:lvl6pPr marL="2514600" indent="-228600" algn="l" rtl="0" eaLnBrk="1" fontAlgn="base" hangingPunct="1">
              <a:lnSpc>
                <a:spcPct val="95000"/>
              </a:lnSpc>
              <a:spcBef>
                <a:spcPct val="35000"/>
              </a:spcBef>
              <a:spcAft>
                <a:spcPct val="0"/>
              </a:spcAft>
              <a:buChar char="•"/>
              <a:defRPr sz="2000">
                <a:solidFill>
                  <a:srgbClr val="3C5878"/>
                </a:solidFill>
                <a:latin typeface="+mn-lt"/>
              </a:defRPr>
            </a:lvl6pPr>
            <a:lvl7pPr marL="2971800" indent="-228600" algn="l" rtl="0" eaLnBrk="1" fontAlgn="base" hangingPunct="1">
              <a:lnSpc>
                <a:spcPct val="95000"/>
              </a:lnSpc>
              <a:spcBef>
                <a:spcPct val="35000"/>
              </a:spcBef>
              <a:spcAft>
                <a:spcPct val="0"/>
              </a:spcAft>
              <a:buChar char="•"/>
              <a:defRPr sz="2000">
                <a:solidFill>
                  <a:srgbClr val="005533"/>
                </a:solidFill>
                <a:latin typeface="+mn-lt"/>
              </a:defRPr>
            </a:lvl7pPr>
            <a:lvl8pPr marL="3429000" indent="-228600" algn="l" rtl="0" eaLnBrk="1" fontAlgn="base" hangingPunct="1">
              <a:lnSpc>
                <a:spcPct val="95000"/>
              </a:lnSpc>
              <a:spcBef>
                <a:spcPct val="35000"/>
              </a:spcBef>
              <a:spcAft>
                <a:spcPct val="0"/>
              </a:spcAft>
              <a:buChar char="•"/>
              <a:defRPr sz="2000" baseline="0">
                <a:solidFill>
                  <a:srgbClr val="3C5878"/>
                </a:solidFill>
                <a:latin typeface="+mn-lt"/>
              </a:defRPr>
            </a:lvl8pPr>
            <a:lvl9pPr marL="3886200" indent="-228600" algn="l" rtl="0" eaLnBrk="1" fontAlgn="base" hangingPunct="1">
              <a:lnSpc>
                <a:spcPct val="95000"/>
              </a:lnSpc>
              <a:spcBef>
                <a:spcPct val="35000"/>
              </a:spcBef>
              <a:spcAft>
                <a:spcPct val="0"/>
              </a:spcAft>
              <a:buChar char="•"/>
              <a:defRPr sz="2000" baseline="0">
                <a:solidFill>
                  <a:srgbClr val="005533"/>
                </a:solidFill>
                <a:latin typeface="+mn-lt"/>
              </a:defRPr>
            </a:lvl9pPr>
          </a:lstStyle>
          <a:p>
            <a:r>
              <a:rPr lang="en-US" sz="2800" kern="0" dirty="0"/>
              <a:t>On November 29, 2017, the </a:t>
            </a:r>
            <a:r>
              <a:rPr lang="en-US" sz="2800" kern="0" dirty="0" smtClean="0"/>
              <a:t>Treasury issued </a:t>
            </a:r>
            <a:r>
              <a:rPr lang="en-US" sz="2800" kern="0" dirty="0"/>
              <a:t>proposed regulations </a:t>
            </a:r>
            <a:r>
              <a:rPr lang="en-US" sz="2800" kern="0" dirty="0" smtClean="0"/>
              <a:t>addressing </a:t>
            </a:r>
            <a:r>
              <a:rPr lang="en-US" sz="2800" kern="0" dirty="0"/>
              <a:t>certain international tax aspects of the centralized partnership audit </a:t>
            </a:r>
            <a:r>
              <a:rPr lang="en-US" sz="2800" kern="0" dirty="0" smtClean="0"/>
              <a:t>regime.</a:t>
            </a:r>
          </a:p>
          <a:p>
            <a:endParaRPr lang="en-US" sz="2800" kern="0" dirty="0" smtClean="0"/>
          </a:p>
          <a:p>
            <a:pPr lvl="1"/>
            <a:r>
              <a:rPr lang="en-US" sz="2800" kern="0" dirty="0" smtClean="0"/>
              <a:t>Chapter 3 and Chapter 4 withholding rules</a:t>
            </a:r>
          </a:p>
          <a:p>
            <a:pPr lvl="1"/>
            <a:endParaRPr lang="en-US" sz="1600" kern="0" dirty="0" smtClean="0"/>
          </a:p>
          <a:p>
            <a:pPr lvl="1"/>
            <a:r>
              <a:rPr lang="en-US" sz="2800" kern="0" dirty="0" smtClean="0"/>
              <a:t>Adjustments to foreign tax credits</a:t>
            </a:r>
          </a:p>
          <a:p>
            <a:endParaRPr lang="en-US" sz="2000" kern="0" dirty="0" smtClean="0"/>
          </a:p>
          <a:p>
            <a:endParaRPr lang="en-US" sz="2000" kern="0" dirty="0" smtClean="0"/>
          </a:p>
          <a:p>
            <a:endParaRPr lang="en-US" sz="2000" kern="0"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2579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smtClean="0"/>
              <a:t>Interaction with International Tax Rules</a:t>
            </a:r>
            <a:endParaRPr lang="en-US" sz="2800" dirty="0"/>
          </a:p>
        </p:txBody>
      </p:sp>
      <p:sp>
        <p:nvSpPr>
          <p:cNvPr id="3" name="Content Placeholder 2"/>
          <p:cNvSpPr>
            <a:spLocks noGrp="1"/>
          </p:cNvSpPr>
          <p:nvPr>
            <p:ph idx="1"/>
          </p:nvPr>
        </p:nvSpPr>
        <p:spPr>
          <a:xfrm>
            <a:off x="457200" y="1600200"/>
            <a:ext cx="8229600" cy="4525963"/>
          </a:xfrm>
        </p:spPr>
        <p:txBody>
          <a:bodyPr/>
          <a:lstStyle/>
          <a:p>
            <a:pPr marL="457200" lvl="1" indent="0">
              <a:buNone/>
            </a:pPr>
            <a:endParaRPr lang="en-US" sz="1600" dirty="0"/>
          </a:p>
          <a:p>
            <a:endParaRPr lang="en-US" sz="2200" dirty="0"/>
          </a:p>
          <a:p>
            <a:endParaRPr lang="en-US" sz="2200" dirty="0" smtClean="0"/>
          </a:p>
          <a:p>
            <a:endParaRPr lang="en-US" sz="2200" dirty="0" smtClean="0"/>
          </a:p>
          <a:p>
            <a:endParaRPr lang="en-US" sz="2200" dirty="0" smtClean="0"/>
          </a:p>
          <a:p>
            <a:endParaRPr lang="en-US" sz="1200" dirty="0" smtClean="0"/>
          </a:p>
          <a:p>
            <a:pPr lvl="1"/>
            <a:endParaRPr lang="en-US" dirty="0" smtClean="0"/>
          </a:p>
          <a:p>
            <a:pPr lvl="1"/>
            <a:endParaRPr lang="en-US" dirty="0"/>
          </a:p>
        </p:txBody>
      </p:sp>
      <p:sp>
        <p:nvSpPr>
          <p:cNvPr id="6" name="Content Placeholder 2"/>
          <p:cNvSpPr txBox="1">
            <a:spLocks/>
          </p:cNvSpPr>
          <p:nvPr/>
        </p:nvSpPr>
        <p:spPr bwMode="auto">
          <a:xfrm>
            <a:off x="609600" y="17526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5000"/>
              </a:lnSpc>
              <a:spcBef>
                <a:spcPct val="40000"/>
              </a:spcBef>
              <a:spcAft>
                <a:spcPct val="0"/>
              </a:spcAft>
              <a:buChar char="•"/>
              <a:defRPr sz="3200">
                <a:solidFill>
                  <a:schemeClr val="tx1"/>
                </a:solidFill>
                <a:latin typeface="+mn-lt"/>
                <a:ea typeface="+mn-ea"/>
                <a:cs typeface="+mn-cs"/>
              </a:defRPr>
            </a:lvl1pPr>
            <a:lvl2pPr marL="742950" indent="-285750" algn="l" rtl="0" eaLnBrk="1" fontAlgn="base" hangingPunct="1">
              <a:lnSpc>
                <a:spcPct val="95000"/>
              </a:lnSpc>
              <a:spcBef>
                <a:spcPct val="35000"/>
              </a:spcBef>
              <a:spcAft>
                <a:spcPct val="0"/>
              </a:spcAft>
              <a:buChar char="–"/>
              <a:defRPr sz="2600">
                <a:solidFill>
                  <a:srgbClr val="3C5878"/>
                </a:solidFill>
                <a:latin typeface="+mn-lt"/>
              </a:defRPr>
            </a:lvl2pPr>
            <a:lvl3pPr marL="1143000" indent="-228600" algn="l" rtl="0" eaLnBrk="1" fontAlgn="base" hangingPunct="1">
              <a:lnSpc>
                <a:spcPct val="95000"/>
              </a:lnSpc>
              <a:spcBef>
                <a:spcPct val="35000"/>
              </a:spcBef>
              <a:spcAft>
                <a:spcPct val="0"/>
              </a:spcAft>
              <a:buChar char="•"/>
              <a:defRPr sz="2400">
                <a:solidFill>
                  <a:srgbClr val="005533"/>
                </a:solidFill>
                <a:latin typeface="+mn-lt"/>
              </a:defRPr>
            </a:lvl3pPr>
            <a:lvl4pPr marL="1600200" indent="-228600" algn="l" rtl="0" eaLnBrk="1" fontAlgn="base" hangingPunct="1">
              <a:lnSpc>
                <a:spcPct val="95000"/>
              </a:lnSpc>
              <a:spcBef>
                <a:spcPct val="35000"/>
              </a:spcBef>
              <a:spcAft>
                <a:spcPct val="0"/>
              </a:spcAft>
              <a:buChar char="–"/>
              <a:defRPr sz="2000">
                <a:solidFill>
                  <a:srgbClr val="3C5878"/>
                </a:solidFill>
                <a:latin typeface="+mn-lt"/>
              </a:defRPr>
            </a:lvl4pPr>
            <a:lvl5pPr marL="2057400" indent="-228600" algn="l" rtl="0" eaLnBrk="1" fontAlgn="base" hangingPunct="1">
              <a:lnSpc>
                <a:spcPct val="95000"/>
              </a:lnSpc>
              <a:spcBef>
                <a:spcPct val="35000"/>
              </a:spcBef>
              <a:spcAft>
                <a:spcPct val="0"/>
              </a:spcAft>
              <a:buChar char="•"/>
              <a:defRPr sz="2000">
                <a:solidFill>
                  <a:srgbClr val="005533"/>
                </a:solidFill>
                <a:latin typeface="+mn-lt"/>
              </a:defRPr>
            </a:lvl5pPr>
            <a:lvl6pPr marL="2514600" indent="-228600" algn="l" rtl="0" eaLnBrk="1" fontAlgn="base" hangingPunct="1">
              <a:lnSpc>
                <a:spcPct val="95000"/>
              </a:lnSpc>
              <a:spcBef>
                <a:spcPct val="35000"/>
              </a:spcBef>
              <a:spcAft>
                <a:spcPct val="0"/>
              </a:spcAft>
              <a:buChar char="•"/>
              <a:defRPr sz="2000">
                <a:solidFill>
                  <a:srgbClr val="3C5878"/>
                </a:solidFill>
                <a:latin typeface="+mn-lt"/>
              </a:defRPr>
            </a:lvl6pPr>
            <a:lvl7pPr marL="2971800" indent="-228600" algn="l" rtl="0" eaLnBrk="1" fontAlgn="base" hangingPunct="1">
              <a:lnSpc>
                <a:spcPct val="95000"/>
              </a:lnSpc>
              <a:spcBef>
                <a:spcPct val="35000"/>
              </a:spcBef>
              <a:spcAft>
                <a:spcPct val="0"/>
              </a:spcAft>
              <a:buChar char="•"/>
              <a:defRPr sz="2000">
                <a:solidFill>
                  <a:srgbClr val="005533"/>
                </a:solidFill>
                <a:latin typeface="+mn-lt"/>
              </a:defRPr>
            </a:lvl7pPr>
            <a:lvl8pPr marL="3429000" indent="-228600" algn="l" rtl="0" eaLnBrk="1" fontAlgn="base" hangingPunct="1">
              <a:lnSpc>
                <a:spcPct val="95000"/>
              </a:lnSpc>
              <a:spcBef>
                <a:spcPct val="35000"/>
              </a:spcBef>
              <a:spcAft>
                <a:spcPct val="0"/>
              </a:spcAft>
              <a:buChar char="•"/>
              <a:defRPr sz="2000" baseline="0">
                <a:solidFill>
                  <a:srgbClr val="3C5878"/>
                </a:solidFill>
                <a:latin typeface="+mn-lt"/>
              </a:defRPr>
            </a:lvl8pPr>
            <a:lvl9pPr marL="3886200" indent="-228600" algn="l" rtl="0" eaLnBrk="1" fontAlgn="base" hangingPunct="1">
              <a:lnSpc>
                <a:spcPct val="95000"/>
              </a:lnSpc>
              <a:spcBef>
                <a:spcPct val="35000"/>
              </a:spcBef>
              <a:spcAft>
                <a:spcPct val="0"/>
              </a:spcAft>
              <a:buChar char="•"/>
              <a:defRPr sz="2000" baseline="0">
                <a:solidFill>
                  <a:srgbClr val="005533"/>
                </a:solidFill>
                <a:latin typeface="+mn-lt"/>
              </a:defRPr>
            </a:lvl9pPr>
          </a:lstStyle>
          <a:p>
            <a:r>
              <a:rPr lang="en-US" sz="2200" b="1" kern="0" dirty="0" smtClean="0"/>
              <a:t>Withholding Taxes:</a:t>
            </a:r>
          </a:p>
          <a:p>
            <a:pPr lvl="1"/>
            <a:r>
              <a:rPr lang="en-US" sz="2000" kern="0" dirty="0" smtClean="0"/>
              <a:t>Clarify </a:t>
            </a:r>
            <a:r>
              <a:rPr lang="en-US" sz="2000" kern="0" dirty="0"/>
              <a:t>that a partnership’s withholding tax obligations with respect to non-U.S. partners </a:t>
            </a:r>
            <a:r>
              <a:rPr lang="en-US" sz="2000" kern="0" dirty="0" smtClean="0"/>
              <a:t>(including FDAP withholding under </a:t>
            </a:r>
            <a:r>
              <a:rPr lang="en-US" sz="2000" kern="0" dirty="0"/>
              <a:t>chapter 3 </a:t>
            </a:r>
            <a:r>
              <a:rPr lang="en-US" sz="2000" kern="0" dirty="0" smtClean="0"/>
              <a:t>and FATCA </a:t>
            </a:r>
            <a:r>
              <a:rPr lang="en-US" sz="2000" kern="0" dirty="0"/>
              <a:t>withholding </a:t>
            </a:r>
            <a:r>
              <a:rPr lang="en-US" sz="2000" kern="0" dirty="0" smtClean="0"/>
              <a:t>under </a:t>
            </a:r>
            <a:r>
              <a:rPr lang="en-US" sz="2000" kern="0" dirty="0"/>
              <a:t>chapter </a:t>
            </a:r>
            <a:r>
              <a:rPr lang="en-US" sz="2000" kern="0" dirty="0" smtClean="0"/>
              <a:t>4) </a:t>
            </a:r>
            <a:r>
              <a:rPr lang="en-US" sz="2000" kern="0" dirty="0"/>
              <a:t>do not fall within the scope of the BBA </a:t>
            </a:r>
            <a:r>
              <a:rPr lang="en-US" sz="2000" kern="0" dirty="0" smtClean="0"/>
              <a:t>rules.</a:t>
            </a:r>
          </a:p>
          <a:p>
            <a:pPr lvl="1"/>
            <a:r>
              <a:rPr lang="en-US" sz="2000" kern="0" dirty="0" smtClean="0"/>
              <a:t>Through </a:t>
            </a:r>
            <a:r>
              <a:rPr lang="en-US" sz="2000" kern="0" dirty="0"/>
              <a:t>various examples, </a:t>
            </a:r>
            <a:r>
              <a:rPr lang="en-US" sz="2000" kern="0" dirty="0" smtClean="0"/>
              <a:t>provide </a:t>
            </a:r>
            <a:r>
              <a:rPr lang="en-US" sz="2000" kern="0" dirty="0"/>
              <a:t>guidance on coordinating audits of partnership income under the BBA Rules and a partnership’s withholding tax obligations. </a:t>
            </a:r>
            <a:endParaRPr lang="en-US" sz="2000" kern="0" dirty="0" smtClean="0"/>
          </a:p>
          <a:p>
            <a:pPr lvl="1"/>
            <a:r>
              <a:rPr lang="en-US" sz="2000" kern="0" dirty="0" smtClean="0"/>
              <a:t>Intent of these proposed regulations is to ensure that </a:t>
            </a:r>
            <a:r>
              <a:rPr lang="en-US" sz="2000" kern="0" dirty="0"/>
              <a:t>tax is collected only once, including taking into account any imputed underpayment collected from the partnership</a:t>
            </a:r>
            <a:r>
              <a:rPr lang="en-US" sz="2000" kern="0" dirty="0" smtClean="0"/>
              <a:t>.</a:t>
            </a:r>
          </a:p>
          <a:p>
            <a:pPr lvl="1"/>
            <a:r>
              <a:rPr lang="en-US" sz="2000" b="1" i="1" kern="0" dirty="0" smtClean="0"/>
              <a:t>Note: </a:t>
            </a:r>
            <a:r>
              <a:rPr lang="en-US" sz="2000" kern="0" dirty="0" smtClean="0"/>
              <a:t>Non-U.S. partners will be required to file U.S. tax returns in many circumstances when a partnership makes a push-out election</a:t>
            </a:r>
          </a:p>
          <a:p>
            <a:endParaRPr lang="en-US" sz="2000" kern="0" dirty="0" smtClean="0"/>
          </a:p>
          <a:p>
            <a:endParaRPr lang="en-US" sz="2000" kern="0" dirty="0" smtClean="0"/>
          </a:p>
          <a:p>
            <a:endParaRPr lang="en-US" sz="2000" kern="0"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226818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1600200"/>
            <a:ext cx="8229600" cy="4525963"/>
          </a:xfrm>
        </p:spPr>
        <p:txBody>
          <a:bodyPr/>
          <a:lstStyle/>
          <a:p>
            <a:pPr marL="457200" lvl="1" indent="0">
              <a:buNone/>
            </a:pPr>
            <a:endParaRPr lang="en-US" sz="1600" dirty="0"/>
          </a:p>
          <a:p>
            <a:endParaRPr lang="en-US" sz="2200" dirty="0"/>
          </a:p>
          <a:p>
            <a:endParaRPr lang="en-US" sz="2200" dirty="0" smtClean="0"/>
          </a:p>
          <a:p>
            <a:endParaRPr lang="en-US" sz="2200" dirty="0" smtClean="0"/>
          </a:p>
          <a:p>
            <a:endParaRPr lang="en-US" sz="2200" dirty="0" smtClean="0"/>
          </a:p>
          <a:p>
            <a:endParaRPr lang="en-US" sz="1200" dirty="0" smtClean="0"/>
          </a:p>
          <a:p>
            <a:pPr lvl="1"/>
            <a:endParaRPr lang="en-US" dirty="0" smtClean="0"/>
          </a:p>
          <a:p>
            <a:pPr lvl="1"/>
            <a:endParaRPr lang="en-US" dirty="0"/>
          </a:p>
        </p:txBody>
      </p:sp>
      <p:sp>
        <p:nvSpPr>
          <p:cNvPr id="6" name="Content Placeholder 2"/>
          <p:cNvSpPr txBox="1">
            <a:spLocks/>
          </p:cNvSpPr>
          <p:nvPr/>
        </p:nvSpPr>
        <p:spPr bwMode="auto">
          <a:xfrm>
            <a:off x="609600" y="17526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95000"/>
              </a:lnSpc>
              <a:spcBef>
                <a:spcPct val="40000"/>
              </a:spcBef>
              <a:spcAft>
                <a:spcPct val="0"/>
              </a:spcAft>
              <a:buChar char="•"/>
              <a:defRPr sz="3200">
                <a:solidFill>
                  <a:schemeClr val="tx1"/>
                </a:solidFill>
                <a:latin typeface="+mn-lt"/>
                <a:ea typeface="+mn-ea"/>
                <a:cs typeface="+mn-cs"/>
              </a:defRPr>
            </a:lvl1pPr>
            <a:lvl2pPr marL="742950" indent="-285750" algn="l" rtl="0" eaLnBrk="1" fontAlgn="base" hangingPunct="1">
              <a:lnSpc>
                <a:spcPct val="95000"/>
              </a:lnSpc>
              <a:spcBef>
                <a:spcPct val="35000"/>
              </a:spcBef>
              <a:spcAft>
                <a:spcPct val="0"/>
              </a:spcAft>
              <a:buChar char="–"/>
              <a:defRPr sz="2600">
                <a:solidFill>
                  <a:srgbClr val="3C5878"/>
                </a:solidFill>
                <a:latin typeface="+mn-lt"/>
              </a:defRPr>
            </a:lvl2pPr>
            <a:lvl3pPr marL="1143000" indent="-228600" algn="l" rtl="0" eaLnBrk="1" fontAlgn="base" hangingPunct="1">
              <a:lnSpc>
                <a:spcPct val="95000"/>
              </a:lnSpc>
              <a:spcBef>
                <a:spcPct val="35000"/>
              </a:spcBef>
              <a:spcAft>
                <a:spcPct val="0"/>
              </a:spcAft>
              <a:buChar char="•"/>
              <a:defRPr sz="2400">
                <a:solidFill>
                  <a:srgbClr val="005533"/>
                </a:solidFill>
                <a:latin typeface="+mn-lt"/>
              </a:defRPr>
            </a:lvl3pPr>
            <a:lvl4pPr marL="1600200" indent="-228600" algn="l" rtl="0" eaLnBrk="1" fontAlgn="base" hangingPunct="1">
              <a:lnSpc>
                <a:spcPct val="95000"/>
              </a:lnSpc>
              <a:spcBef>
                <a:spcPct val="35000"/>
              </a:spcBef>
              <a:spcAft>
                <a:spcPct val="0"/>
              </a:spcAft>
              <a:buChar char="–"/>
              <a:defRPr sz="2000">
                <a:solidFill>
                  <a:srgbClr val="3C5878"/>
                </a:solidFill>
                <a:latin typeface="+mn-lt"/>
              </a:defRPr>
            </a:lvl4pPr>
            <a:lvl5pPr marL="2057400" indent="-228600" algn="l" rtl="0" eaLnBrk="1" fontAlgn="base" hangingPunct="1">
              <a:lnSpc>
                <a:spcPct val="95000"/>
              </a:lnSpc>
              <a:spcBef>
                <a:spcPct val="35000"/>
              </a:spcBef>
              <a:spcAft>
                <a:spcPct val="0"/>
              </a:spcAft>
              <a:buChar char="•"/>
              <a:defRPr sz="2000">
                <a:solidFill>
                  <a:srgbClr val="005533"/>
                </a:solidFill>
                <a:latin typeface="+mn-lt"/>
              </a:defRPr>
            </a:lvl5pPr>
            <a:lvl6pPr marL="2514600" indent="-228600" algn="l" rtl="0" eaLnBrk="1" fontAlgn="base" hangingPunct="1">
              <a:lnSpc>
                <a:spcPct val="95000"/>
              </a:lnSpc>
              <a:spcBef>
                <a:spcPct val="35000"/>
              </a:spcBef>
              <a:spcAft>
                <a:spcPct val="0"/>
              </a:spcAft>
              <a:buChar char="•"/>
              <a:defRPr sz="2000">
                <a:solidFill>
                  <a:srgbClr val="3C5878"/>
                </a:solidFill>
                <a:latin typeface="+mn-lt"/>
              </a:defRPr>
            </a:lvl6pPr>
            <a:lvl7pPr marL="2971800" indent="-228600" algn="l" rtl="0" eaLnBrk="1" fontAlgn="base" hangingPunct="1">
              <a:lnSpc>
                <a:spcPct val="95000"/>
              </a:lnSpc>
              <a:spcBef>
                <a:spcPct val="35000"/>
              </a:spcBef>
              <a:spcAft>
                <a:spcPct val="0"/>
              </a:spcAft>
              <a:buChar char="•"/>
              <a:defRPr sz="2000">
                <a:solidFill>
                  <a:srgbClr val="005533"/>
                </a:solidFill>
                <a:latin typeface="+mn-lt"/>
              </a:defRPr>
            </a:lvl7pPr>
            <a:lvl8pPr marL="3429000" indent="-228600" algn="l" rtl="0" eaLnBrk="1" fontAlgn="base" hangingPunct="1">
              <a:lnSpc>
                <a:spcPct val="95000"/>
              </a:lnSpc>
              <a:spcBef>
                <a:spcPct val="35000"/>
              </a:spcBef>
              <a:spcAft>
                <a:spcPct val="0"/>
              </a:spcAft>
              <a:buChar char="•"/>
              <a:defRPr sz="2000" baseline="0">
                <a:solidFill>
                  <a:srgbClr val="3C5878"/>
                </a:solidFill>
                <a:latin typeface="+mn-lt"/>
              </a:defRPr>
            </a:lvl8pPr>
            <a:lvl9pPr marL="3886200" indent="-228600" algn="l" rtl="0" eaLnBrk="1" fontAlgn="base" hangingPunct="1">
              <a:lnSpc>
                <a:spcPct val="95000"/>
              </a:lnSpc>
              <a:spcBef>
                <a:spcPct val="35000"/>
              </a:spcBef>
              <a:spcAft>
                <a:spcPct val="0"/>
              </a:spcAft>
              <a:buChar char="•"/>
              <a:defRPr sz="2000" baseline="0">
                <a:solidFill>
                  <a:srgbClr val="005533"/>
                </a:solidFill>
                <a:latin typeface="+mn-lt"/>
              </a:defRPr>
            </a:lvl9pPr>
          </a:lstStyle>
          <a:p>
            <a:r>
              <a:rPr lang="en-US" sz="2200" b="1" kern="0" dirty="0" smtClean="0"/>
              <a:t>Foreign Tax Credits:</a:t>
            </a:r>
          </a:p>
          <a:p>
            <a:pPr lvl="1"/>
            <a:r>
              <a:rPr lang="en-US" sz="2000" kern="0" dirty="0" smtClean="0"/>
              <a:t>Provide rules for calculating the imputed underpayment amount when the IRS adjusts creditable foreign tax credit expenditures.</a:t>
            </a:r>
          </a:p>
          <a:p>
            <a:pPr lvl="1"/>
            <a:r>
              <a:rPr lang="en-US" sz="2000" kern="0" dirty="0" smtClean="0"/>
              <a:t>Regulations assume partners received the full benefit of any creditable foreign tax expenditures (“CFTEs”) improperly claimed but that they will not benefit from any upward increase.</a:t>
            </a:r>
          </a:p>
          <a:p>
            <a:pPr lvl="2"/>
            <a:r>
              <a:rPr lang="en-US" sz="1800" kern="0" dirty="0" smtClean="0"/>
              <a:t>Therefore, imputed underpayment amounts are increased in the event that CFTEs are adjusted down, but there is no corresponding benefit of a reduction in the imputed underpayment if CFTEs are adjusted upward.</a:t>
            </a:r>
          </a:p>
          <a:p>
            <a:pPr lvl="1"/>
            <a:r>
              <a:rPr lang="en-US" sz="2000" kern="0" dirty="0" smtClean="0"/>
              <a:t>IRS acknowledged the approach can be unfavorable to taxpayers and suggested the modification process can be used to address this and any distortive effects.</a:t>
            </a:r>
          </a:p>
          <a:p>
            <a:pPr lvl="1"/>
            <a:endParaRPr lang="en-US" sz="2000" kern="0" dirty="0" smtClean="0"/>
          </a:p>
          <a:p>
            <a:endParaRPr lang="en-US" sz="2000" kern="0" dirty="0" smtClean="0"/>
          </a:p>
          <a:p>
            <a:endParaRPr lang="en-US" sz="2000" kern="0" dirty="0" smtClean="0"/>
          </a:p>
          <a:p>
            <a:endParaRPr lang="en-US" sz="2000" kern="0" dirty="0"/>
          </a:p>
        </p:txBody>
      </p:sp>
      <p:sp>
        <p:nvSpPr>
          <p:cNvPr id="7" name="Title 1"/>
          <p:cNvSpPr>
            <a:spLocks noGrp="1"/>
          </p:cNvSpPr>
          <p:nvPr>
            <p:ph type="title"/>
          </p:nvPr>
        </p:nvSpPr>
        <p:spPr>
          <a:xfrm>
            <a:off x="457200" y="228600"/>
            <a:ext cx="8229600" cy="1066800"/>
          </a:xfrm>
        </p:spPr>
        <p:txBody>
          <a:bodyPr/>
          <a:lstStyle/>
          <a:p>
            <a:pPr marL="0" indent="0"/>
            <a:r>
              <a:rPr lang="en-US" sz="2800" dirty="0" smtClean="0"/>
              <a:t>Interaction with International Tax Rules</a:t>
            </a:r>
            <a:endParaRPr lang="en-US" sz="2800" dirty="0"/>
          </a:p>
        </p:txBody>
      </p:sp>
      <p:sp>
        <p:nvSpPr>
          <p:cNvPr id="2" name="Footer Placeholder 1"/>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942458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04800" y="1651793"/>
            <a:ext cx="8229600" cy="4525963"/>
          </a:xfrm>
        </p:spPr>
        <p:txBody>
          <a:bodyPr/>
          <a:lstStyle/>
          <a:p>
            <a:r>
              <a:rPr lang="en-US" sz="2200" dirty="0" smtClean="0"/>
              <a:t>On February 1, 2018, the Treasury issued </a:t>
            </a:r>
            <a:r>
              <a:rPr lang="en-US" sz="2200" dirty="0"/>
              <a:t>proposed regulations </a:t>
            </a:r>
            <a:r>
              <a:rPr lang="en-US" sz="2200" dirty="0" smtClean="0"/>
              <a:t>that address how </a:t>
            </a:r>
            <a:r>
              <a:rPr lang="en-US" sz="2200" dirty="0"/>
              <a:t>and when partnerships and their partners adjust tax attributes to take into account partnership adjustments under </a:t>
            </a:r>
            <a:r>
              <a:rPr lang="en-US" sz="2200" dirty="0" smtClean="0"/>
              <a:t>the BBA rules.</a:t>
            </a:r>
          </a:p>
          <a:p>
            <a:r>
              <a:rPr lang="en-US" sz="2200" dirty="0" smtClean="0"/>
              <a:t>Notional items of income, gain, loss and expense are created that correspond to each partnership adjustment</a:t>
            </a:r>
          </a:p>
          <a:p>
            <a:pPr lvl="1"/>
            <a:r>
              <a:rPr lang="en-US" sz="1800" dirty="0" smtClean="0"/>
              <a:t>Notional items are then allocated amongst partners to adjust to certain, but not all, tax attributes. </a:t>
            </a:r>
          </a:p>
          <a:p>
            <a:pPr lvl="1"/>
            <a:r>
              <a:rPr lang="en-US" sz="1800" dirty="0" smtClean="0"/>
              <a:t>For example, an adjustment year partner increases its outside basis for the notional income items that it is allocated.</a:t>
            </a:r>
          </a:p>
          <a:p>
            <a:pPr lvl="1"/>
            <a:r>
              <a:rPr lang="en-US" sz="1800" dirty="0" smtClean="0"/>
              <a:t>Allocations of notional items will not have substantial economic effect, but will be deemed to be in accordance with the partners’ interests provided certain requirements are met.</a:t>
            </a:r>
          </a:p>
          <a:p>
            <a:r>
              <a:rPr lang="en-US" sz="2200" dirty="0" smtClean="0"/>
              <a:t>Provide rules for the scenario where the reviewed year partner is not also an adjustment year partner.</a:t>
            </a:r>
          </a:p>
        </p:txBody>
      </p:sp>
      <p:sp>
        <p:nvSpPr>
          <p:cNvPr id="8" name="Title 1"/>
          <p:cNvSpPr>
            <a:spLocks noGrp="1"/>
          </p:cNvSpPr>
          <p:nvPr>
            <p:ph type="title"/>
          </p:nvPr>
        </p:nvSpPr>
        <p:spPr>
          <a:xfrm>
            <a:off x="457200" y="228600"/>
            <a:ext cx="8229600" cy="1066800"/>
          </a:xfrm>
        </p:spPr>
        <p:txBody>
          <a:bodyPr/>
          <a:lstStyle/>
          <a:p>
            <a:r>
              <a:rPr lang="en-US" sz="2800" dirty="0" smtClean="0"/>
              <a:t>Adjusting Tax Attributes</a:t>
            </a:r>
            <a:endParaRPr lang="en-US" sz="2800" dirty="0"/>
          </a:p>
        </p:txBody>
      </p:sp>
      <p:sp>
        <p:nvSpPr>
          <p:cNvPr id="2" name="Footer Placeholder 1"/>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478345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Electing Out of Centralized Regime</a:t>
            </a:r>
            <a:endParaRPr lang="en-US" sz="2800" dirty="0"/>
          </a:p>
        </p:txBody>
      </p:sp>
      <p:sp>
        <p:nvSpPr>
          <p:cNvPr id="3" name="Content Placeholder 2"/>
          <p:cNvSpPr>
            <a:spLocks noGrp="1"/>
          </p:cNvSpPr>
          <p:nvPr>
            <p:ph idx="1"/>
          </p:nvPr>
        </p:nvSpPr>
        <p:spPr/>
        <p:txBody>
          <a:bodyPr/>
          <a:lstStyle/>
          <a:p>
            <a:r>
              <a:rPr lang="en-US" sz="2200" dirty="0" smtClean="0"/>
              <a:t>On December 29, 2017, the Treasury issued final regulations addressing </a:t>
            </a:r>
            <a:r>
              <a:rPr lang="en-US" sz="2200" dirty="0"/>
              <a:t>when a </a:t>
            </a:r>
            <a:r>
              <a:rPr lang="en-US" sz="2200" dirty="0" smtClean="0"/>
              <a:t>partnership may </a:t>
            </a:r>
            <a:r>
              <a:rPr lang="en-US" sz="2200" dirty="0"/>
              <a:t>opt out of the centralized partnership audit regime. </a:t>
            </a:r>
            <a:endParaRPr lang="en-US" sz="2200" dirty="0" smtClean="0"/>
          </a:p>
          <a:p>
            <a:r>
              <a:rPr lang="en-US" sz="2200" dirty="0" smtClean="0"/>
              <a:t>Certain partnerships are permitted to elect out of the centralized regime</a:t>
            </a:r>
          </a:p>
          <a:p>
            <a:pPr lvl="1"/>
            <a:r>
              <a:rPr lang="en-US" sz="2000" dirty="0" smtClean="0"/>
              <a:t>Applies to partnerships that have (a) only “eligible partners” and (b) have 100 or fewer such partners.</a:t>
            </a:r>
          </a:p>
          <a:p>
            <a:pPr lvl="1"/>
            <a:r>
              <a:rPr lang="en-US" sz="2000" dirty="0" smtClean="0"/>
              <a:t>New finalized </a:t>
            </a:r>
            <a:r>
              <a:rPr lang="en-US" sz="2000" dirty="0"/>
              <a:t>regulations define </a:t>
            </a:r>
            <a:r>
              <a:rPr lang="en-US" sz="2000" dirty="0" smtClean="0"/>
              <a:t>eligible partner </a:t>
            </a:r>
            <a:r>
              <a:rPr lang="en-US" sz="2000" dirty="0"/>
              <a:t>to exclude partnerships, trusts, disregarded entities</a:t>
            </a:r>
            <a:r>
              <a:rPr lang="en-US" sz="2000" dirty="0" smtClean="0"/>
              <a:t>, nominees </a:t>
            </a:r>
            <a:r>
              <a:rPr lang="en-US" sz="2000" dirty="0"/>
              <a:t>or other similar persons that hold an interest on behalf </a:t>
            </a:r>
            <a:r>
              <a:rPr lang="en-US" sz="2000" dirty="0" smtClean="0"/>
              <a:t>of another </a:t>
            </a:r>
            <a:r>
              <a:rPr lang="en-US" sz="2000" dirty="0"/>
              <a:t>person, and estates other than the estate of a </a:t>
            </a:r>
            <a:r>
              <a:rPr lang="en-US" sz="2000" dirty="0" smtClean="0"/>
              <a:t>deceased partner</a:t>
            </a:r>
            <a:r>
              <a:rPr lang="en-US" sz="2000" dirty="0"/>
              <a:t>. </a:t>
            </a:r>
            <a:endParaRPr lang="en-US" sz="2000" dirty="0" smtClean="0"/>
          </a:p>
          <a:p>
            <a:r>
              <a:rPr lang="en-US" sz="2200" dirty="0" smtClean="0"/>
              <a:t>Partners are not required to notify </a:t>
            </a:r>
            <a:r>
              <a:rPr lang="en-US" sz="2200" dirty="0"/>
              <a:t>a partnership of changes in status that would </a:t>
            </a:r>
            <a:r>
              <a:rPr lang="en-US" sz="2200" dirty="0" smtClean="0"/>
              <a:t>cause the </a:t>
            </a:r>
            <a:r>
              <a:rPr lang="en-US" sz="2200" dirty="0"/>
              <a:t>partnership to become ineligible to elect out. </a:t>
            </a:r>
            <a:endParaRPr lang="en-US" sz="2200" dirty="0" smtClean="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79928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Miscellaneous Other Issues</a:t>
            </a:r>
            <a:endParaRPr lang="en-US" sz="2800" dirty="0"/>
          </a:p>
        </p:txBody>
      </p:sp>
      <p:sp>
        <p:nvSpPr>
          <p:cNvPr id="7" name="Content Placeholder 5"/>
          <p:cNvSpPr>
            <a:spLocks noGrp="1"/>
          </p:cNvSpPr>
          <p:nvPr>
            <p:ph idx="1"/>
          </p:nvPr>
        </p:nvSpPr>
        <p:spPr>
          <a:xfrm>
            <a:off x="457200" y="1600200"/>
            <a:ext cx="8229600" cy="4525963"/>
          </a:xfrm>
        </p:spPr>
        <p:txBody>
          <a:bodyPr/>
          <a:lstStyle/>
          <a:p>
            <a:pPr lvl="0"/>
            <a:r>
              <a:rPr lang="en-US" sz="1600" b="1" dirty="0" smtClean="0">
                <a:solidFill>
                  <a:srgbClr val="000000"/>
                </a:solidFill>
              </a:rPr>
              <a:t>Removal of Previous “Safe Harbor” Calculation</a:t>
            </a:r>
            <a:r>
              <a:rPr lang="en-US" sz="1600" dirty="0" smtClean="0">
                <a:solidFill>
                  <a:srgbClr val="000000"/>
                </a:solidFill>
              </a:rPr>
              <a:t>: The proposed regulations remove a provision that provided for a safe harbor tax and interest amount, which partners could pay in lieu of computing amounts owed as a result of a “push-out” election</a:t>
            </a:r>
            <a:endParaRPr lang="en-US" sz="1600" b="1" dirty="0" smtClean="0">
              <a:solidFill>
                <a:srgbClr val="000000"/>
              </a:solidFill>
            </a:endParaRPr>
          </a:p>
          <a:p>
            <a:pPr lvl="0"/>
            <a:r>
              <a:rPr lang="en-US" sz="1600" b="1" dirty="0" smtClean="0">
                <a:solidFill>
                  <a:srgbClr val="000000"/>
                </a:solidFill>
              </a:rPr>
              <a:t>Penalties in a “Push-Out” Election: </a:t>
            </a:r>
            <a:r>
              <a:rPr lang="en-US" sz="1600" dirty="0" smtClean="0">
                <a:solidFill>
                  <a:srgbClr val="000000"/>
                </a:solidFill>
              </a:rPr>
              <a:t>The proposed regulations amend prior regulations by requiring partner-level calculations of, and permitting partner-level defenses for purposes of calculating penalties attributable to a partnership adjustment.</a:t>
            </a:r>
          </a:p>
          <a:p>
            <a:pPr lvl="0"/>
            <a:r>
              <a:rPr lang="en-US" sz="1600" b="1" dirty="0" smtClean="0">
                <a:solidFill>
                  <a:srgbClr val="000000"/>
                </a:solidFill>
              </a:rPr>
              <a:t>Mathematical and Clerical Adjustments: </a:t>
            </a:r>
            <a:r>
              <a:rPr lang="en-US" sz="1600" dirty="0" smtClean="0">
                <a:solidFill>
                  <a:srgbClr val="000000"/>
                </a:solidFill>
              </a:rPr>
              <a:t>The proposed regulations provide that assessments attributable to mathematical or clerical errors, or failure to treat an item in a manner consistent with a partnership return, are not subject to the new partnership audit rules, and the IRS is permitted to assess tax without utilizing the centralized audit procedures.</a:t>
            </a:r>
          </a:p>
          <a:p>
            <a:pPr lvl="0"/>
            <a:r>
              <a:rPr lang="en-US" sz="1600" b="1" dirty="0" smtClean="0">
                <a:solidFill>
                  <a:srgbClr val="000000"/>
                </a:solidFill>
              </a:rPr>
              <a:t>Period of Limitations:</a:t>
            </a:r>
            <a:r>
              <a:rPr lang="en-US" sz="1600" dirty="0" smtClean="0">
                <a:solidFill>
                  <a:srgbClr val="000000"/>
                </a:solidFill>
              </a:rPr>
              <a:t> Rules are introduced that implement the period of limitations for issuing a Notice of Proposed Partnership Adjustment (“NOPPA”) and a Final Partnership Adjustment (“FPA”), and clarify that, in the absence of an agreed extension, a NOPPA must be issued within the three-year limitations period set forth in the statute. Mailing a NOPPA within this period effectively tolls the limitations period for purposes of determining the amount of imputed underpayment, making certain elections and issuing a FPA.</a:t>
            </a:r>
          </a:p>
          <a:p>
            <a:endParaRPr lang="en-US" dirty="0"/>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69308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smtClean="0"/>
              <a:t>Key Takeaways</a:t>
            </a:r>
            <a:endParaRPr lang="en-US" sz="2800" dirty="0"/>
          </a:p>
        </p:txBody>
      </p:sp>
      <p:sp>
        <p:nvSpPr>
          <p:cNvPr id="3" name="Content Placeholder 2"/>
          <p:cNvSpPr>
            <a:spLocks noGrp="1"/>
          </p:cNvSpPr>
          <p:nvPr>
            <p:ph idx="1"/>
          </p:nvPr>
        </p:nvSpPr>
        <p:spPr>
          <a:xfrm>
            <a:off x="457200" y="1600200"/>
            <a:ext cx="8229600" cy="4525963"/>
          </a:xfrm>
        </p:spPr>
        <p:txBody>
          <a:bodyPr/>
          <a:lstStyle/>
          <a:p>
            <a:pPr marL="0" indent="0">
              <a:buNone/>
            </a:pPr>
            <a:r>
              <a:rPr lang="en-US" sz="2200" b="1" u="sng" dirty="0" smtClean="0"/>
              <a:t>Key Takeaways</a:t>
            </a:r>
            <a:r>
              <a:rPr lang="en-US" sz="2200" dirty="0" smtClean="0"/>
              <a:t>: </a:t>
            </a:r>
            <a:endParaRPr lang="en-US" sz="2200" u="sng" dirty="0" smtClean="0"/>
          </a:p>
          <a:p>
            <a:r>
              <a:rPr lang="en-US" sz="2200" dirty="0" smtClean="0"/>
              <a:t>Partners may not be aligned on whether a partnership should make a Code 6226 “push out” election.</a:t>
            </a:r>
          </a:p>
          <a:p>
            <a:pPr lvl="1"/>
            <a:r>
              <a:rPr lang="en-US" sz="1600" dirty="0" smtClean="0"/>
              <a:t>Partnerships pay want to proactively seek a partial push-out election during an audit.</a:t>
            </a:r>
          </a:p>
          <a:p>
            <a:r>
              <a:rPr lang="en-US" sz="2200" dirty="0" smtClean="0"/>
              <a:t>Partnerships with foreign operations should carefully follow the development of guidance on CFTEs and related issues.</a:t>
            </a:r>
          </a:p>
          <a:p>
            <a:r>
              <a:rPr lang="en-US" sz="2200" dirty="0" smtClean="0"/>
              <a:t>Continue to evaluate partnership documents in light of recent and future guidance.</a:t>
            </a:r>
          </a:p>
          <a:p>
            <a:r>
              <a:rPr lang="en-US" sz="2200" dirty="0" smtClean="0"/>
              <a:t>Please feel free to contact the Ropes &amp; Gray Tax Department for further assistance</a:t>
            </a:r>
          </a:p>
          <a:p>
            <a:pPr lvl="1"/>
            <a:r>
              <a:rPr lang="en-US" sz="1600" dirty="0" smtClean="0"/>
              <a:t>We can answer </a:t>
            </a:r>
            <a:r>
              <a:rPr lang="en-US" sz="1600" dirty="0"/>
              <a:t>client </a:t>
            </a:r>
            <a:r>
              <a:rPr lang="en-US" sz="1600" dirty="0" smtClean="0"/>
              <a:t>questions, </a:t>
            </a:r>
            <a:r>
              <a:rPr lang="en-US" sz="1600" dirty="0"/>
              <a:t>conduct </a:t>
            </a:r>
            <a:r>
              <a:rPr lang="en-US" sz="1600" dirty="0" smtClean="0"/>
              <a:t>trainings, review documents</a:t>
            </a:r>
          </a:p>
          <a:p>
            <a:pPr lvl="1"/>
            <a:r>
              <a:rPr lang="en-US" sz="1600" dirty="0" smtClean="0"/>
              <a:t>Currently offering client CLEs that provide, among other things, a deep dive into the current landscape and tactics and tips for preparing for a potential audit</a:t>
            </a:r>
            <a:endParaRPr lang="en-US" sz="1600" dirty="0"/>
          </a:p>
          <a:p>
            <a:endParaRPr lang="en-US" sz="2200" dirty="0" smtClean="0"/>
          </a:p>
          <a:p>
            <a:endParaRPr lang="en-US" sz="2200" dirty="0" smtClean="0"/>
          </a:p>
          <a:p>
            <a:endParaRPr lang="en-US" sz="2200" dirty="0" smtClean="0"/>
          </a:p>
          <a:p>
            <a:endParaRPr lang="en-US" sz="1200" dirty="0" smtClean="0"/>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27398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Footer Placeholder 3"/>
          <p:cNvSpPr>
            <a:spLocks noGrp="1"/>
          </p:cNvSpPr>
          <p:nvPr>
            <p:ph type="ftr" sz="quarter" idx="11"/>
          </p:nvPr>
        </p:nvSpPr>
        <p:spPr/>
        <p:txBody>
          <a:bodyPr/>
          <a:lstStyle/>
          <a:p>
            <a:r>
              <a:rPr lang="en-US" smtClean="0"/>
              <a:t>67314748_3.pptx</a:t>
            </a:r>
            <a:endParaRPr lang="en-US"/>
          </a:p>
        </p:txBody>
      </p:sp>
    </p:spTree>
    <p:extLst>
      <p:ext uri="{BB962C8B-B14F-4D97-AF65-F5344CB8AC3E}">
        <p14:creationId xmlns:p14="http://schemas.microsoft.com/office/powerpoint/2010/main" val="2826478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smtClean="0"/>
              <a:t>Agenda</a:t>
            </a:r>
            <a:endParaRPr lang="en-US" sz="2800" dirty="0"/>
          </a:p>
        </p:txBody>
      </p:sp>
      <p:sp>
        <p:nvSpPr>
          <p:cNvPr id="5" name="Footer Placeholder 4"/>
          <p:cNvSpPr>
            <a:spLocks noGrp="1"/>
          </p:cNvSpPr>
          <p:nvPr>
            <p:ph type="ftr" sz="quarter" idx="11"/>
          </p:nvPr>
        </p:nvSpPr>
        <p:spPr/>
        <p:txBody>
          <a:bodyPr/>
          <a:lstStyle/>
          <a:p>
            <a:r>
              <a:rPr lang="en-US" smtClean="0"/>
              <a:t>67314748_3.pptx</a:t>
            </a:r>
            <a:endParaRPr lang="en-US" dirty="0"/>
          </a:p>
        </p:txBody>
      </p:sp>
      <p:sp>
        <p:nvSpPr>
          <p:cNvPr id="6" name="Content Placeholder 1"/>
          <p:cNvSpPr txBox="1">
            <a:spLocks/>
          </p:cNvSpPr>
          <p:nvPr/>
        </p:nvSpPr>
        <p:spPr bwMode="auto">
          <a:xfrm>
            <a:off x="395288" y="1600200"/>
            <a:ext cx="8443912"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nSpc>
                <a:spcPct val="95000"/>
              </a:lnSpc>
              <a:spcBef>
                <a:spcPct val="40000"/>
              </a:spcBef>
              <a:buChar char="•"/>
              <a:defRPr sz="3200">
                <a:solidFill>
                  <a:schemeClr val="tx1"/>
                </a:solidFill>
                <a:latin typeface="Arial" panose="020B0604020202020204" pitchFamily="34" charset="0"/>
              </a:defRPr>
            </a:lvl1pPr>
            <a:lvl2pPr marL="685800" indent="-285750">
              <a:lnSpc>
                <a:spcPct val="95000"/>
              </a:lnSpc>
              <a:spcBef>
                <a:spcPct val="35000"/>
              </a:spcBef>
              <a:buChar char="–"/>
              <a:defRPr sz="2600">
                <a:solidFill>
                  <a:srgbClr val="3C5878"/>
                </a:solidFill>
                <a:latin typeface="Arial" panose="020B0604020202020204" pitchFamily="34" charset="0"/>
              </a:defRPr>
            </a:lvl2pPr>
            <a:lvl3pPr marL="1143000" indent="-228600">
              <a:lnSpc>
                <a:spcPct val="95000"/>
              </a:lnSpc>
              <a:spcBef>
                <a:spcPct val="35000"/>
              </a:spcBef>
              <a:buChar char="•"/>
              <a:defRPr sz="2400">
                <a:solidFill>
                  <a:srgbClr val="005533"/>
                </a:solidFill>
                <a:latin typeface="Arial" panose="020B0604020202020204" pitchFamily="34" charset="0"/>
              </a:defRPr>
            </a:lvl3pPr>
            <a:lvl4pPr marL="1600200" indent="-228600">
              <a:lnSpc>
                <a:spcPct val="95000"/>
              </a:lnSpc>
              <a:spcBef>
                <a:spcPct val="35000"/>
              </a:spcBef>
              <a:buChar char="–"/>
              <a:defRPr sz="2000">
                <a:solidFill>
                  <a:srgbClr val="3C5878"/>
                </a:solidFill>
                <a:latin typeface="Arial" panose="020B0604020202020204" pitchFamily="34" charset="0"/>
              </a:defRPr>
            </a:lvl4pPr>
            <a:lvl5pPr marL="2057400" indent="-228600">
              <a:lnSpc>
                <a:spcPct val="95000"/>
              </a:lnSpc>
              <a:spcBef>
                <a:spcPct val="35000"/>
              </a:spcBef>
              <a:buChar char="•"/>
              <a:defRPr sz="2000">
                <a:solidFill>
                  <a:srgbClr val="005533"/>
                </a:solidFill>
                <a:latin typeface="Arial" panose="020B0604020202020204" pitchFamily="34" charset="0"/>
              </a:defRPr>
            </a:lvl5pPr>
            <a:lvl6pPr marL="2514600" indent="-228600" eaLnBrk="0" fontAlgn="base" hangingPunct="0">
              <a:lnSpc>
                <a:spcPct val="95000"/>
              </a:lnSpc>
              <a:spcBef>
                <a:spcPct val="35000"/>
              </a:spcBef>
              <a:spcAft>
                <a:spcPct val="0"/>
              </a:spcAft>
              <a:buChar char="•"/>
              <a:defRPr sz="2000">
                <a:solidFill>
                  <a:srgbClr val="005533"/>
                </a:solidFill>
                <a:latin typeface="Arial" panose="020B0604020202020204" pitchFamily="34" charset="0"/>
              </a:defRPr>
            </a:lvl6pPr>
            <a:lvl7pPr marL="2971800" indent="-228600" eaLnBrk="0" fontAlgn="base" hangingPunct="0">
              <a:lnSpc>
                <a:spcPct val="95000"/>
              </a:lnSpc>
              <a:spcBef>
                <a:spcPct val="35000"/>
              </a:spcBef>
              <a:spcAft>
                <a:spcPct val="0"/>
              </a:spcAft>
              <a:buChar char="•"/>
              <a:defRPr sz="2000">
                <a:solidFill>
                  <a:srgbClr val="005533"/>
                </a:solidFill>
                <a:latin typeface="Arial" panose="020B0604020202020204" pitchFamily="34" charset="0"/>
              </a:defRPr>
            </a:lvl7pPr>
            <a:lvl8pPr marL="3429000" indent="-228600" eaLnBrk="0" fontAlgn="base" hangingPunct="0">
              <a:lnSpc>
                <a:spcPct val="95000"/>
              </a:lnSpc>
              <a:spcBef>
                <a:spcPct val="35000"/>
              </a:spcBef>
              <a:spcAft>
                <a:spcPct val="0"/>
              </a:spcAft>
              <a:buChar char="•"/>
              <a:defRPr sz="2000">
                <a:solidFill>
                  <a:srgbClr val="005533"/>
                </a:solidFill>
                <a:latin typeface="Arial" panose="020B0604020202020204" pitchFamily="34" charset="0"/>
              </a:defRPr>
            </a:lvl8pPr>
            <a:lvl9pPr marL="3886200" indent="-228600" eaLnBrk="0" fontAlgn="base" hangingPunct="0">
              <a:lnSpc>
                <a:spcPct val="95000"/>
              </a:lnSpc>
              <a:spcBef>
                <a:spcPct val="35000"/>
              </a:spcBef>
              <a:spcAft>
                <a:spcPct val="0"/>
              </a:spcAft>
              <a:buChar char="•"/>
              <a:defRPr sz="2000">
                <a:solidFill>
                  <a:srgbClr val="005533"/>
                </a:solidFill>
                <a:latin typeface="Arial" panose="020B0604020202020204" pitchFamily="34" charset="0"/>
              </a:defRPr>
            </a:lvl9pPr>
          </a:lstStyle>
          <a:p>
            <a:pPr eaLnBrk="1" hangingPunct="1">
              <a:lnSpc>
                <a:spcPct val="80000"/>
              </a:lnSpc>
              <a:spcBef>
                <a:spcPct val="0"/>
              </a:spcBef>
              <a:spcAft>
                <a:spcPts val="1200"/>
              </a:spcAft>
              <a:buClr>
                <a:schemeClr val="accent2"/>
              </a:buClr>
            </a:pPr>
            <a:r>
              <a:rPr lang="en-US" altLang="en-US" sz="2400" b="1" dirty="0" smtClean="0">
                <a:solidFill>
                  <a:srgbClr val="002060"/>
                </a:solidFill>
              </a:rPr>
              <a:t>Overview </a:t>
            </a:r>
            <a:r>
              <a:rPr lang="en-US" altLang="en-US" sz="2400" b="1" dirty="0">
                <a:solidFill>
                  <a:srgbClr val="002060"/>
                </a:solidFill>
              </a:rPr>
              <a:t>of the </a:t>
            </a:r>
            <a:r>
              <a:rPr lang="en-US" altLang="en-US" sz="2400" b="1" dirty="0" smtClean="0">
                <a:solidFill>
                  <a:srgbClr val="002060"/>
                </a:solidFill>
              </a:rPr>
              <a:t>Rules </a:t>
            </a:r>
            <a:endParaRPr lang="en-US" altLang="en-US" sz="2400" dirty="0">
              <a:solidFill>
                <a:srgbClr val="002060"/>
              </a:solidFill>
            </a:endParaRPr>
          </a:p>
          <a:p>
            <a:pPr eaLnBrk="1" hangingPunct="1">
              <a:lnSpc>
                <a:spcPct val="80000"/>
              </a:lnSpc>
              <a:spcBef>
                <a:spcPct val="0"/>
              </a:spcBef>
              <a:spcAft>
                <a:spcPts val="1200"/>
              </a:spcAft>
              <a:buClr>
                <a:schemeClr val="accent2"/>
              </a:buClr>
            </a:pPr>
            <a:endParaRPr lang="en-US" altLang="en-US" sz="2400" dirty="0">
              <a:solidFill>
                <a:srgbClr val="002060"/>
              </a:solidFill>
            </a:endParaRPr>
          </a:p>
          <a:p>
            <a:pPr eaLnBrk="1" hangingPunct="1">
              <a:lnSpc>
                <a:spcPct val="80000"/>
              </a:lnSpc>
              <a:spcBef>
                <a:spcPct val="0"/>
              </a:spcBef>
              <a:spcAft>
                <a:spcPts val="1200"/>
              </a:spcAft>
              <a:buClr>
                <a:schemeClr val="accent2"/>
              </a:buClr>
            </a:pPr>
            <a:r>
              <a:rPr lang="en-US" altLang="en-US" sz="2400" b="1" dirty="0" smtClean="0">
                <a:solidFill>
                  <a:srgbClr val="002060"/>
                </a:solidFill>
              </a:rPr>
              <a:t>Recently proposed regulations</a:t>
            </a:r>
          </a:p>
          <a:p>
            <a:pPr lvl="1">
              <a:lnSpc>
                <a:spcPct val="80000"/>
              </a:lnSpc>
              <a:spcBef>
                <a:spcPct val="0"/>
              </a:spcBef>
              <a:spcAft>
                <a:spcPts val="1200"/>
              </a:spcAft>
              <a:buClr>
                <a:schemeClr val="accent2"/>
              </a:buClr>
            </a:pPr>
            <a:r>
              <a:rPr lang="en-US" altLang="en-US" sz="2000" dirty="0">
                <a:solidFill>
                  <a:srgbClr val="002060"/>
                </a:solidFill>
              </a:rPr>
              <a:t>Push-Out Election through Tiered Partnerships </a:t>
            </a:r>
          </a:p>
          <a:p>
            <a:pPr lvl="1">
              <a:lnSpc>
                <a:spcPct val="80000"/>
              </a:lnSpc>
              <a:spcBef>
                <a:spcPct val="0"/>
              </a:spcBef>
              <a:spcAft>
                <a:spcPts val="1200"/>
              </a:spcAft>
              <a:buClr>
                <a:schemeClr val="accent2"/>
              </a:buClr>
            </a:pPr>
            <a:r>
              <a:rPr lang="en-US" altLang="en-US" sz="2000" dirty="0" smtClean="0">
                <a:solidFill>
                  <a:srgbClr val="002060"/>
                </a:solidFill>
              </a:rPr>
              <a:t>Interaction with International Tax Rules </a:t>
            </a:r>
          </a:p>
          <a:p>
            <a:pPr lvl="1">
              <a:lnSpc>
                <a:spcPct val="80000"/>
              </a:lnSpc>
              <a:spcBef>
                <a:spcPct val="0"/>
              </a:spcBef>
              <a:spcAft>
                <a:spcPts val="1200"/>
              </a:spcAft>
              <a:buClr>
                <a:schemeClr val="accent2"/>
              </a:buClr>
            </a:pPr>
            <a:r>
              <a:rPr lang="en-US" altLang="en-US" sz="2000" dirty="0" smtClean="0">
                <a:solidFill>
                  <a:srgbClr val="002060"/>
                </a:solidFill>
              </a:rPr>
              <a:t>Adjusting </a:t>
            </a:r>
            <a:r>
              <a:rPr lang="en-US" altLang="en-US" sz="2000" dirty="0">
                <a:solidFill>
                  <a:srgbClr val="002060"/>
                </a:solidFill>
              </a:rPr>
              <a:t>Tax </a:t>
            </a:r>
            <a:r>
              <a:rPr lang="en-US" altLang="en-US" sz="2000" dirty="0" smtClean="0">
                <a:solidFill>
                  <a:srgbClr val="002060"/>
                </a:solidFill>
              </a:rPr>
              <a:t>Attributes</a:t>
            </a:r>
          </a:p>
          <a:p>
            <a:pPr lvl="1">
              <a:lnSpc>
                <a:spcPct val="80000"/>
              </a:lnSpc>
              <a:spcBef>
                <a:spcPct val="0"/>
              </a:spcBef>
              <a:spcAft>
                <a:spcPts val="1200"/>
              </a:spcAft>
              <a:buClr>
                <a:schemeClr val="accent2"/>
              </a:buClr>
            </a:pPr>
            <a:r>
              <a:rPr lang="en-US" altLang="en-US" sz="2000" dirty="0" smtClean="0">
                <a:solidFill>
                  <a:srgbClr val="002060"/>
                </a:solidFill>
              </a:rPr>
              <a:t>Electing Out of Centralized Regime </a:t>
            </a:r>
          </a:p>
          <a:p>
            <a:pPr lvl="1">
              <a:lnSpc>
                <a:spcPct val="80000"/>
              </a:lnSpc>
              <a:spcBef>
                <a:spcPct val="0"/>
              </a:spcBef>
              <a:spcAft>
                <a:spcPts val="1200"/>
              </a:spcAft>
              <a:buClr>
                <a:schemeClr val="accent2"/>
              </a:buClr>
            </a:pPr>
            <a:r>
              <a:rPr lang="en-US" altLang="en-US" sz="2000" dirty="0" smtClean="0">
                <a:solidFill>
                  <a:srgbClr val="002060"/>
                </a:solidFill>
              </a:rPr>
              <a:t>Miscellaneous Other Topics</a:t>
            </a:r>
          </a:p>
          <a:p>
            <a:pPr lvl="1">
              <a:lnSpc>
                <a:spcPct val="80000"/>
              </a:lnSpc>
              <a:spcBef>
                <a:spcPct val="0"/>
              </a:spcBef>
              <a:spcAft>
                <a:spcPts val="1200"/>
              </a:spcAft>
              <a:buClr>
                <a:schemeClr val="accent2"/>
              </a:buClr>
            </a:pPr>
            <a:endParaRPr lang="en-US" altLang="en-US" sz="2000" dirty="0" smtClean="0">
              <a:solidFill>
                <a:srgbClr val="002060"/>
              </a:solidFill>
            </a:endParaRPr>
          </a:p>
          <a:p>
            <a:pPr>
              <a:lnSpc>
                <a:spcPct val="80000"/>
              </a:lnSpc>
              <a:spcBef>
                <a:spcPct val="0"/>
              </a:spcBef>
              <a:spcAft>
                <a:spcPts val="1200"/>
              </a:spcAft>
              <a:buClr>
                <a:schemeClr val="accent2"/>
              </a:buClr>
            </a:pPr>
            <a:r>
              <a:rPr lang="en-US" altLang="en-US" sz="2600" b="1" dirty="0" smtClean="0">
                <a:solidFill>
                  <a:srgbClr val="002060"/>
                </a:solidFill>
              </a:rPr>
              <a:t>Key Takeaways and Q&amp;A</a:t>
            </a:r>
          </a:p>
          <a:p>
            <a:pPr marL="0" indent="0">
              <a:lnSpc>
                <a:spcPct val="80000"/>
              </a:lnSpc>
              <a:spcBef>
                <a:spcPct val="0"/>
              </a:spcBef>
              <a:spcAft>
                <a:spcPts val="1200"/>
              </a:spcAft>
              <a:buClr>
                <a:schemeClr val="accent2"/>
              </a:buClr>
              <a:buNone/>
            </a:pPr>
            <a:endParaRPr lang="en-US" altLang="en-US" sz="2600" b="1" dirty="0">
              <a:solidFill>
                <a:srgbClr val="002060"/>
              </a:solidFill>
            </a:endParaRPr>
          </a:p>
          <a:p>
            <a:pPr lvl="1" eaLnBrk="1" hangingPunct="1">
              <a:lnSpc>
                <a:spcPct val="80000"/>
              </a:lnSpc>
              <a:spcBef>
                <a:spcPct val="0"/>
              </a:spcBef>
              <a:spcAft>
                <a:spcPts val="1200"/>
              </a:spcAft>
              <a:buClr>
                <a:schemeClr val="accent2"/>
              </a:buClr>
            </a:pPr>
            <a:endParaRPr lang="en-US" altLang="en-US" sz="2000" dirty="0">
              <a:solidFill>
                <a:srgbClr val="002060"/>
              </a:solidFill>
            </a:endParaRPr>
          </a:p>
        </p:txBody>
      </p:sp>
    </p:spTree>
    <p:extLst>
      <p:ext uri="{BB962C8B-B14F-4D97-AF65-F5344CB8AC3E}">
        <p14:creationId xmlns:p14="http://schemas.microsoft.com/office/powerpoint/2010/main" val="79819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p:txBody>
          <a:bodyPr/>
          <a:lstStyle/>
          <a:p>
            <a:r>
              <a:rPr lang="en-US" dirty="0" smtClean="0"/>
              <a:t>Overview of the Rules </a:t>
            </a:r>
            <a:endParaRPr lang="en-US" dirty="0"/>
          </a:p>
        </p:txBody>
      </p:sp>
      <p:sp>
        <p:nvSpPr>
          <p:cNvPr id="4" name="Footer Placeholder 3"/>
          <p:cNvSpPr>
            <a:spLocks noGrp="1"/>
          </p:cNvSpPr>
          <p:nvPr>
            <p:ph type="ftr" sz="quarter" idx="4294967295"/>
          </p:nvPr>
        </p:nvSpPr>
        <p:spPr>
          <a:xfrm>
            <a:off x="0" y="6534150"/>
            <a:ext cx="3962400" cy="476250"/>
          </a:xfrm>
        </p:spPr>
        <p:txBody>
          <a:bodyPr/>
          <a:lstStyle/>
          <a:p>
            <a:r>
              <a:rPr lang="en-US" smtClean="0"/>
              <a:t>67314748_3.pptx</a:t>
            </a:r>
            <a:endParaRPr lang="en-US"/>
          </a:p>
        </p:txBody>
      </p:sp>
    </p:spTree>
    <p:extLst>
      <p:ext uri="{BB962C8B-B14F-4D97-AF65-F5344CB8AC3E}">
        <p14:creationId xmlns:p14="http://schemas.microsoft.com/office/powerpoint/2010/main" val="46824330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smtClean="0"/>
              <a:t>Partnership </a:t>
            </a:r>
            <a:r>
              <a:rPr lang="en-US" sz="2800" dirty="0"/>
              <a:t>Audit </a:t>
            </a:r>
            <a:r>
              <a:rPr lang="en-US" sz="2800" dirty="0" smtClean="0"/>
              <a:t>Rules: An Overview</a:t>
            </a:r>
            <a:endParaRPr lang="en-US" sz="2800" dirty="0"/>
          </a:p>
        </p:txBody>
      </p:sp>
      <p:sp>
        <p:nvSpPr>
          <p:cNvPr id="3" name="Content Placeholder 2"/>
          <p:cNvSpPr>
            <a:spLocks noGrp="1"/>
          </p:cNvSpPr>
          <p:nvPr>
            <p:ph idx="1"/>
          </p:nvPr>
        </p:nvSpPr>
        <p:spPr>
          <a:xfrm>
            <a:off x="457200" y="1600200"/>
            <a:ext cx="8229600" cy="4525963"/>
          </a:xfrm>
        </p:spPr>
        <p:txBody>
          <a:bodyPr/>
          <a:lstStyle/>
          <a:p>
            <a:pPr marL="0" indent="0">
              <a:buNone/>
            </a:pPr>
            <a:r>
              <a:rPr lang="en-US" sz="2200" b="1" u="sng" dirty="0" smtClean="0"/>
              <a:t>Background on Bipartisan Budget Act of 2015</a:t>
            </a:r>
            <a:endParaRPr lang="en-US" sz="2200" dirty="0" smtClean="0"/>
          </a:p>
          <a:p>
            <a:r>
              <a:rPr lang="en-US" sz="2200" dirty="0" smtClean="0"/>
              <a:t>Entirely new method of auditing and collecting tax from partnerships</a:t>
            </a:r>
          </a:p>
          <a:p>
            <a:r>
              <a:rPr lang="en-US" sz="2200" dirty="0"/>
              <a:t>Default rule is that partnership will be assessed tax liability</a:t>
            </a:r>
            <a:endParaRPr lang="en-US" sz="2200" dirty="0" smtClean="0"/>
          </a:p>
          <a:p>
            <a:r>
              <a:rPr lang="en-US" sz="2200" dirty="0" smtClean="0"/>
              <a:t>Limited ability to elect out of new rules</a:t>
            </a:r>
          </a:p>
          <a:p>
            <a:r>
              <a:rPr lang="en-US" sz="2200" dirty="0" smtClean="0"/>
              <a:t>No </a:t>
            </a:r>
            <a:r>
              <a:rPr lang="en-US" sz="2200" dirty="0"/>
              <a:t>notice to partners of any partnership audit is </a:t>
            </a:r>
            <a:r>
              <a:rPr lang="en-US" sz="2200" dirty="0" smtClean="0"/>
              <a:t>required</a:t>
            </a:r>
          </a:p>
          <a:p>
            <a:r>
              <a:rPr lang="en-US" sz="2200" dirty="0"/>
              <a:t>Risk of economic distortion: will current partners be left paying tax for former </a:t>
            </a:r>
            <a:r>
              <a:rPr lang="en-US" sz="2200" dirty="0" smtClean="0"/>
              <a:t>partners</a:t>
            </a:r>
            <a:r>
              <a:rPr lang="en-US" sz="2200" dirty="0"/>
              <a:t>? </a:t>
            </a:r>
            <a:endParaRPr lang="en-US" sz="2200" dirty="0" smtClean="0"/>
          </a:p>
          <a:p>
            <a:pPr lvl="1"/>
            <a:r>
              <a:rPr lang="en-US" sz="1800" dirty="0" smtClean="0"/>
              <a:t>Under default rules, tax is </a:t>
            </a:r>
            <a:r>
              <a:rPr lang="en-US" sz="1800" dirty="0"/>
              <a:t>paid by the partnership is borne by current year partners, even if the audit relates to a year with a different set of partners</a:t>
            </a:r>
          </a:p>
          <a:p>
            <a:endParaRPr lang="en-US" sz="2200"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89440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sz="2800" dirty="0"/>
              <a:t>Partnership Audit Rules: An Overview</a:t>
            </a:r>
          </a:p>
        </p:txBody>
      </p:sp>
      <p:sp>
        <p:nvSpPr>
          <p:cNvPr id="3" name="Content Placeholder 2"/>
          <p:cNvSpPr>
            <a:spLocks noGrp="1"/>
          </p:cNvSpPr>
          <p:nvPr>
            <p:ph idx="1"/>
          </p:nvPr>
        </p:nvSpPr>
        <p:spPr/>
        <p:txBody>
          <a:bodyPr/>
          <a:lstStyle/>
          <a:p>
            <a:pPr marL="0" indent="0">
              <a:buNone/>
            </a:pPr>
            <a:r>
              <a:rPr lang="en-US" sz="2200" b="1" u="sng" dirty="0" smtClean="0"/>
              <a:t>June 2017 Proposed Regulations: </a:t>
            </a:r>
            <a:endParaRPr lang="en-US" sz="2200" u="sng" dirty="0" smtClean="0"/>
          </a:p>
          <a:p>
            <a:r>
              <a:rPr lang="en-US" sz="2200" dirty="0"/>
              <a:t>N</a:t>
            </a:r>
            <a:r>
              <a:rPr lang="en-US" sz="2200" dirty="0" smtClean="0"/>
              <a:t>arrow set of small partnerships permitted to opt out</a:t>
            </a:r>
          </a:p>
          <a:p>
            <a:r>
              <a:rPr lang="en-US" sz="2200" dirty="0" smtClean="0"/>
              <a:t>Broad powers of the Partnership Representative</a:t>
            </a:r>
          </a:p>
          <a:p>
            <a:r>
              <a:rPr lang="en-US" sz="2200" dirty="0" smtClean="0"/>
              <a:t>Greatly expand the scope of tax to be collected in a partnership proceeding</a:t>
            </a:r>
          </a:p>
          <a:p>
            <a:r>
              <a:rPr lang="en-US" sz="2200" dirty="0" smtClean="0"/>
              <a:t>Mechanics for calculating the amount of tax payable by the partnership on behalf of partners (“imputed underpayment”)</a:t>
            </a:r>
          </a:p>
          <a:p>
            <a:r>
              <a:rPr lang="en-US" sz="2200" dirty="0" smtClean="0"/>
              <a:t>As an alternative to </a:t>
            </a:r>
            <a:r>
              <a:rPr lang="en-US" sz="2200" dirty="0"/>
              <a:t>the partnership paying directly, </a:t>
            </a:r>
            <a:r>
              <a:rPr lang="en-US" sz="2200" dirty="0" smtClean="0"/>
              <a:t>a partnership </a:t>
            </a:r>
            <a:r>
              <a:rPr lang="en-US" sz="2200" dirty="0"/>
              <a:t>can </a:t>
            </a:r>
            <a:r>
              <a:rPr lang="en-US" sz="2200" dirty="0" smtClean="0"/>
              <a:t>elect to “push out” </a:t>
            </a:r>
            <a:r>
              <a:rPr lang="en-US" sz="2200" dirty="0"/>
              <a:t>adjustments to each partner who was in the partnership during the reviewed year</a:t>
            </a:r>
          </a:p>
          <a:p>
            <a:endParaRPr lang="en-US" sz="2200" dirty="0"/>
          </a:p>
          <a:p>
            <a:pPr lvl="1"/>
            <a:endParaRPr lang="en-US" sz="1600" dirty="0" smtClean="0"/>
          </a:p>
          <a:p>
            <a:pPr lvl="1"/>
            <a:endParaRPr lang="en-US" sz="1600" dirty="0"/>
          </a:p>
          <a:p>
            <a:endParaRPr lang="en-US" sz="2400" dirty="0" smtClean="0"/>
          </a:p>
          <a:p>
            <a:endParaRPr lang="en-US" sz="2400" dirty="0" smtClean="0"/>
          </a:p>
          <a:p>
            <a:pPr lvl="1"/>
            <a:endParaRPr lang="en-US" sz="1800" dirty="0" smtClean="0"/>
          </a:p>
          <a:p>
            <a:endParaRPr lang="en-US" sz="1200" dirty="0" smtClean="0"/>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548902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of Audit Process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37094046"/>
              </p:ext>
            </p:extLst>
          </p:nvPr>
        </p:nvGraphicFramePr>
        <p:xfrm>
          <a:off x="304800" y="1600200"/>
          <a:ext cx="8534400" cy="480568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3579961865"/>
                    </a:ext>
                  </a:extLst>
                </a:gridCol>
                <a:gridCol w="4267200">
                  <a:extLst>
                    <a:ext uri="{9D8B030D-6E8A-4147-A177-3AD203B41FA5}">
                      <a16:colId xmlns:a16="http://schemas.microsoft.com/office/drawing/2014/main" val="1651876184"/>
                    </a:ext>
                  </a:extLst>
                </a:gridCol>
              </a:tblGrid>
              <a:tr h="370840">
                <a:tc>
                  <a:txBody>
                    <a:bodyPr/>
                    <a:lstStyle/>
                    <a:p>
                      <a:r>
                        <a:rPr lang="en-US" sz="1400" dirty="0" smtClean="0"/>
                        <a:t>Event</a:t>
                      </a:r>
                      <a:endParaRPr lang="en-US" sz="1400" dirty="0"/>
                    </a:p>
                  </a:txBody>
                  <a:tcPr/>
                </a:tc>
                <a:tc>
                  <a:txBody>
                    <a:bodyPr/>
                    <a:lstStyle/>
                    <a:p>
                      <a:r>
                        <a:rPr lang="en-US" sz="1400" dirty="0" smtClean="0"/>
                        <a:t>Timing</a:t>
                      </a:r>
                      <a:endParaRPr lang="en-US" sz="1400" dirty="0"/>
                    </a:p>
                  </a:txBody>
                  <a:tcPr/>
                </a:tc>
                <a:extLst>
                  <a:ext uri="{0D108BD9-81ED-4DB2-BD59-A6C34878D82A}">
                    <a16:rowId xmlns:a16="http://schemas.microsoft.com/office/drawing/2014/main" val="2841956084"/>
                  </a:ext>
                </a:extLst>
              </a:tr>
              <a:tr h="370840">
                <a:tc>
                  <a:txBody>
                    <a:bodyPr/>
                    <a:lstStyle/>
                    <a:p>
                      <a:r>
                        <a:rPr lang="en-US" sz="1400" dirty="0" smtClean="0"/>
                        <a:t>Notice</a:t>
                      </a:r>
                      <a:r>
                        <a:rPr lang="en-US" sz="1400" baseline="0" dirty="0" smtClean="0"/>
                        <a:t> of Administrative Proceeding</a:t>
                      </a:r>
                      <a:endParaRPr lang="en-US" sz="1400" dirty="0"/>
                    </a:p>
                  </a:txBody>
                  <a:tcPr/>
                </a:tc>
                <a:tc>
                  <a:txBody>
                    <a:bodyPr/>
                    <a:lstStyle/>
                    <a:p>
                      <a:r>
                        <a:rPr lang="en-US" sz="1400" i="1" dirty="0" smtClean="0"/>
                        <a:t>No set timing, subject</a:t>
                      </a:r>
                      <a:r>
                        <a:rPr lang="en-US" sz="1400" i="1" baseline="0" dirty="0" smtClean="0"/>
                        <a:t> to NOPPA timing below</a:t>
                      </a:r>
                      <a:endParaRPr lang="en-US" sz="1400" i="1" dirty="0"/>
                    </a:p>
                  </a:txBody>
                  <a:tcPr/>
                </a:tc>
                <a:extLst>
                  <a:ext uri="{0D108BD9-81ED-4DB2-BD59-A6C34878D82A}">
                    <a16:rowId xmlns:a16="http://schemas.microsoft.com/office/drawing/2014/main" val="1814320821"/>
                  </a:ext>
                </a:extLst>
              </a:tr>
              <a:tr h="370840">
                <a:tc>
                  <a:txBody>
                    <a:bodyPr/>
                    <a:lstStyle/>
                    <a:p>
                      <a:r>
                        <a:rPr lang="en-US" sz="1400" dirty="0" smtClean="0"/>
                        <a:t>Notice</a:t>
                      </a:r>
                      <a:r>
                        <a:rPr lang="en-US" sz="1400" baseline="0" dirty="0" smtClean="0"/>
                        <a:t> of Proposed Partnership Adjustment (NOPPA)</a:t>
                      </a:r>
                      <a:endParaRPr lang="en-US" sz="1400" dirty="0"/>
                    </a:p>
                  </a:txBody>
                  <a:tcPr/>
                </a:tc>
                <a:tc>
                  <a:txBody>
                    <a:bodyPr/>
                    <a:lstStyle/>
                    <a:p>
                      <a:r>
                        <a:rPr lang="en-US" sz="1400" dirty="0" smtClean="0"/>
                        <a:t>Within 3 years of filing return, unless extended</a:t>
                      </a:r>
                      <a:r>
                        <a:rPr lang="en-US" sz="1400" baseline="0" dirty="0" smtClean="0"/>
                        <a:t> by agreement</a:t>
                      </a:r>
                      <a:endParaRPr lang="en-US" sz="1400" dirty="0"/>
                    </a:p>
                  </a:txBody>
                  <a:tcPr/>
                </a:tc>
                <a:extLst>
                  <a:ext uri="{0D108BD9-81ED-4DB2-BD59-A6C34878D82A}">
                    <a16:rowId xmlns:a16="http://schemas.microsoft.com/office/drawing/2014/main" val="3332568642"/>
                  </a:ext>
                </a:extLst>
              </a:tr>
              <a:tr h="370840">
                <a:tc>
                  <a:txBody>
                    <a:bodyPr/>
                    <a:lstStyle/>
                    <a:p>
                      <a:r>
                        <a:rPr lang="en-US" sz="1400" dirty="0" smtClean="0"/>
                        <a:t>Modification Requests</a:t>
                      </a:r>
                    </a:p>
                    <a:p>
                      <a:r>
                        <a:rPr lang="en-US" sz="1400" dirty="0" smtClean="0"/>
                        <a:t>(including</a:t>
                      </a:r>
                      <a:r>
                        <a:rPr lang="en-US" sz="1400" baseline="0" dirty="0" smtClean="0"/>
                        <a:t> on behalf of indirect partners)</a:t>
                      </a:r>
                      <a:endParaRPr lang="en-US" sz="1400" dirty="0"/>
                    </a:p>
                  </a:txBody>
                  <a:tcPr/>
                </a:tc>
                <a:tc>
                  <a:txBody>
                    <a:bodyPr/>
                    <a:lstStyle/>
                    <a:p>
                      <a:r>
                        <a:rPr lang="en-US" sz="1400" dirty="0" smtClean="0"/>
                        <a:t>270 days after NOPPA is mailed, unless</a:t>
                      </a:r>
                      <a:r>
                        <a:rPr lang="en-US" sz="1400" baseline="0" dirty="0" smtClean="0"/>
                        <a:t> IRS grants extension</a:t>
                      </a:r>
                      <a:endParaRPr lang="en-US" sz="1400" dirty="0"/>
                    </a:p>
                  </a:txBody>
                  <a:tcPr/>
                </a:tc>
                <a:extLst>
                  <a:ext uri="{0D108BD9-81ED-4DB2-BD59-A6C34878D82A}">
                    <a16:rowId xmlns:a16="http://schemas.microsoft.com/office/drawing/2014/main" val="1515501936"/>
                  </a:ext>
                </a:extLst>
              </a:tr>
              <a:tr h="370840">
                <a:tc>
                  <a:txBody>
                    <a:bodyPr/>
                    <a:lstStyle/>
                    <a:p>
                      <a:r>
                        <a:rPr lang="en-US" sz="1400" dirty="0" smtClean="0"/>
                        <a:t>Final</a:t>
                      </a:r>
                      <a:r>
                        <a:rPr lang="en-US" sz="1400" baseline="0" dirty="0" smtClean="0"/>
                        <a:t> Partnership Adjustment (FPA) Mailed</a:t>
                      </a:r>
                      <a:endParaRPr lang="en-US" sz="1400" dirty="0"/>
                    </a:p>
                  </a:txBody>
                  <a:tcPr/>
                </a:tc>
                <a:tc>
                  <a:txBody>
                    <a:bodyPr/>
                    <a:lstStyle/>
                    <a:p>
                      <a:r>
                        <a:rPr lang="en-US" sz="1400" dirty="0" smtClean="0"/>
                        <a:t>No earlier than 270 days after NOPPA</a:t>
                      </a:r>
                      <a:endParaRPr lang="en-US" sz="1400" dirty="0"/>
                    </a:p>
                  </a:txBody>
                  <a:tcPr/>
                </a:tc>
                <a:extLst>
                  <a:ext uri="{0D108BD9-81ED-4DB2-BD59-A6C34878D82A}">
                    <a16:rowId xmlns:a16="http://schemas.microsoft.com/office/drawing/2014/main" val="1951365245"/>
                  </a:ext>
                </a:extLst>
              </a:tr>
              <a:tr h="344521">
                <a:tc>
                  <a:txBody>
                    <a:bodyPr/>
                    <a:lstStyle/>
                    <a:p>
                      <a:r>
                        <a:rPr lang="en-US" sz="1400" dirty="0" smtClean="0"/>
                        <a:t>Section 6226 Election to “Push Out” Adjustments to Partners</a:t>
                      </a:r>
                      <a:endParaRPr lang="en-US" sz="1400" dirty="0"/>
                    </a:p>
                  </a:txBody>
                  <a:tcPr/>
                </a:tc>
                <a:tc>
                  <a:txBody>
                    <a:bodyPr/>
                    <a:lstStyle/>
                    <a:p>
                      <a:r>
                        <a:rPr lang="en-US" sz="1400" dirty="0" smtClean="0"/>
                        <a:t>45 Days after date</a:t>
                      </a:r>
                      <a:r>
                        <a:rPr lang="en-US" sz="1400" baseline="0" dirty="0" smtClean="0"/>
                        <a:t> FPA mailed</a:t>
                      </a:r>
                      <a:endParaRPr lang="en-US" sz="1400" dirty="0"/>
                    </a:p>
                  </a:txBody>
                  <a:tcPr/>
                </a:tc>
                <a:extLst>
                  <a:ext uri="{0D108BD9-81ED-4DB2-BD59-A6C34878D82A}">
                    <a16:rowId xmlns:a16="http://schemas.microsoft.com/office/drawing/2014/main" val="3006486861"/>
                  </a:ext>
                </a:extLst>
              </a:tr>
              <a:tr h="370840">
                <a:tc>
                  <a:txBody>
                    <a:bodyPr/>
                    <a:lstStyle/>
                    <a:p>
                      <a:r>
                        <a:rPr lang="en-US" sz="1400" dirty="0" smtClean="0"/>
                        <a:t>Seeking judicial review</a:t>
                      </a:r>
                      <a:endParaRPr lang="en-US" sz="1400" dirty="0"/>
                    </a:p>
                  </a:txBody>
                  <a:tcPr/>
                </a:tc>
                <a:tc>
                  <a:txBody>
                    <a:bodyPr/>
                    <a:lstStyle/>
                    <a:p>
                      <a:r>
                        <a:rPr lang="en-US" sz="1400" dirty="0" smtClean="0"/>
                        <a:t>90 Days after FPA is mailed</a:t>
                      </a:r>
                      <a:endParaRPr lang="en-US" sz="1400" dirty="0"/>
                    </a:p>
                  </a:txBody>
                  <a:tcPr/>
                </a:tc>
                <a:extLst>
                  <a:ext uri="{0D108BD9-81ED-4DB2-BD59-A6C34878D82A}">
                    <a16:rowId xmlns:a16="http://schemas.microsoft.com/office/drawing/2014/main" val="489708593"/>
                  </a:ext>
                </a:extLst>
              </a:tr>
              <a:tr h="370840">
                <a:tc>
                  <a:txBody>
                    <a:bodyPr/>
                    <a:lstStyle/>
                    <a:p>
                      <a:r>
                        <a:rPr lang="en-US" sz="1400" dirty="0" smtClean="0"/>
                        <a:t>Notification Sent</a:t>
                      </a:r>
                      <a:r>
                        <a:rPr lang="en-US" sz="1400" baseline="0" dirty="0" smtClean="0"/>
                        <a:t> to Partners of Push Out Election</a:t>
                      </a:r>
                      <a:endParaRPr lang="en-US" sz="1400" dirty="0"/>
                    </a:p>
                  </a:txBody>
                  <a:tcPr/>
                </a:tc>
                <a:tc>
                  <a:txBody>
                    <a:bodyPr/>
                    <a:lstStyle/>
                    <a:p>
                      <a:r>
                        <a:rPr lang="en-US" sz="1400" dirty="0" smtClean="0"/>
                        <a:t>60 Days after</a:t>
                      </a:r>
                      <a:r>
                        <a:rPr lang="en-US" sz="1400" baseline="0" dirty="0" smtClean="0"/>
                        <a:t> adjustment is finally determined (taking into account any judicial challenge)</a:t>
                      </a:r>
                      <a:endParaRPr lang="en-US" sz="1400" dirty="0"/>
                    </a:p>
                  </a:txBody>
                  <a:tcPr/>
                </a:tc>
                <a:extLst>
                  <a:ext uri="{0D108BD9-81ED-4DB2-BD59-A6C34878D82A}">
                    <a16:rowId xmlns:a16="http://schemas.microsoft.com/office/drawing/2014/main" val="151564409"/>
                  </a:ext>
                </a:extLst>
              </a:tr>
              <a:tr h="370840">
                <a:tc>
                  <a:txBody>
                    <a:bodyPr/>
                    <a:lstStyle/>
                    <a:p>
                      <a:r>
                        <a:rPr lang="en-US" sz="1400" dirty="0" smtClean="0"/>
                        <a:t>Pass-Through Partners Elect</a:t>
                      </a:r>
                      <a:r>
                        <a:rPr lang="en-US" sz="1400" baseline="0" dirty="0" smtClean="0"/>
                        <a:t> to Push Adjustments Out to Indirect Partners</a:t>
                      </a:r>
                      <a:endParaRPr lang="en-US" sz="1400" dirty="0"/>
                    </a:p>
                  </a:txBody>
                  <a:tcPr/>
                </a:tc>
                <a:tc>
                  <a:txBody>
                    <a:bodyPr/>
                    <a:lstStyle/>
                    <a:p>
                      <a:r>
                        <a:rPr lang="en-US" sz="1400" dirty="0" smtClean="0"/>
                        <a:t>No later than the extended due date of the audited partnership’s tax return for the </a:t>
                      </a:r>
                      <a:r>
                        <a:rPr lang="en-US" sz="1400" b="1" dirty="0" smtClean="0"/>
                        <a:t>“</a:t>
                      </a:r>
                      <a:r>
                        <a:rPr lang="en-US" sz="1400" b="1" u="sng" dirty="0" smtClean="0"/>
                        <a:t>adjustment year</a:t>
                      </a:r>
                      <a:r>
                        <a:rPr lang="en-US" sz="1400" b="1" dirty="0" smtClean="0"/>
                        <a:t>”</a:t>
                      </a:r>
                      <a:r>
                        <a:rPr lang="en-US" sz="1400" b="0" dirty="0" smtClean="0"/>
                        <a:t>.</a:t>
                      </a:r>
                      <a:endParaRPr lang="en-US" sz="1400" b="0" dirty="0"/>
                    </a:p>
                  </a:txBody>
                  <a:tcPr/>
                </a:tc>
                <a:extLst>
                  <a:ext uri="{0D108BD9-81ED-4DB2-BD59-A6C34878D82A}">
                    <a16:rowId xmlns:a16="http://schemas.microsoft.com/office/drawing/2014/main" val="3468523406"/>
                  </a:ext>
                </a:extLst>
              </a:tr>
              <a:tr h="589280">
                <a:tc>
                  <a:txBody>
                    <a:bodyPr/>
                    <a:lstStyle/>
                    <a:p>
                      <a:r>
                        <a:rPr lang="en-US" sz="1400" dirty="0" smtClean="0"/>
                        <a:t>Partners</a:t>
                      </a:r>
                      <a:r>
                        <a:rPr lang="en-US" sz="1400" baseline="0" dirty="0" smtClean="0"/>
                        <a:t> and Indirect Partners to Include Tax, Interest and Penalties Resulting from Pushed Out Adjustments</a:t>
                      </a:r>
                      <a:endParaRPr lang="en-US" sz="1400" dirty="0"/>
                    </a:p>
                  </a:txBody>
                  <a:tcPr/>
                </a:tc>
                <a:tc>
                  <a:txBody>
                    <a:bodyPr/>
                    <a:lstStyle/>
                    <a:p>
                      <a:r>
                        <a:rPr lang="en-US" sz="1400" dirty="0" smtClean="0"/>
                        <a:t>Tax return for year in which the statement was furnished by </a:t>
                      </a:r>
                      <a:r>
                        <a:rPr lang="en-US" sz="1400" baseline="0" dirty="0" smtClean="0"/>
                        <a:t>the audited partnership or an intervening pass-through partner</a:t>
                      </a:r>
                      <a:endParaRPr lang="en-US" sz="1400" dirty="0"/>
                    </a:p>
                  </a:txBody>
                  <a:tcPr/>
                </a:tc>
                <a:extLst>
                  <a:ext uri="{0D108BD9-81ED-4DB2-BD59-A6C34878D82A}">
                    <a16:rowId xmlns:a16="http://schemas.microsoft.com/office/drawing/2014/main" val="855271435"/>
                  </a:ext>
                </a:extLst>
              </a:tr>
            </a:tbl>
          </a:graphicData>
        </a:graphic>
      </p:graphicFrame>
      <p:sp>
        <p:nvSpPr>
          <p:cNvPr id="4" name="Footer Placeholder 3"/>
          <p:cNvSpPr>
            <a:spLocks noGrp="1"/>
          </p:cNvSpPr>
          <p:nvPr>
            <p:ph type="ftr" sz="quarter" idx="11"/>
          </p:nvPr>
        </p:nvSpPr>
        <p:spPr>
          <a:xfrm>
            <a:off x="0" y="6549740"/>
            <a:ext cx="3962400" cy="476250"/>
          </a:xfrm>
        </p:spPr>
        <p:txBody>
          <a:bodyPr/>
          <a:lstStyle/>
          <a:p>
            <a:r>
              <a:rPr lang="en-US" smtClean="0"/>
              <a:t>67314748_3.pptx</a:t>
            </a:r>
            <a:endParaRPr lang="en-US" dirty="0"/>
          </a:p>
        </p:txBody>
      </p:sp>
    </p:spTree>
    <p:extLst>
      <p:ext uri="{BB962C8B-B14F-4D97-AF65-F5344CB8AC3E}">
        <p14:creationId xmlns:p14="http://schemas.microsoft.com/office/powerpoint/2010/main" val="34273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Recently Proposed Regulations</a:t>
            </a:r>
            <a:endParaRPr lang="en-US" dirty="0"/>
          </a:p>
        </p:txBody>
      </p:sp>
    </p:spTree>
    <p:extLst>
      <p:ext uri="{BB962C8B-B14F-4D97-AF65-F5344CB8AC3E}">
        <p14:creationId xmlns:p14="http://schemas.microsoft.com/office/powerpoint/2010/main" val="11698777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Push-Out Election for Tiered Partnerships</a:t>
            </a:r>
            <a:endParaRPr lang="en-US" sz="2800" dirty="0"/>
          </a:p>
        </p:txBody>
      </p:sp>
      <p:sp>
        <p:nvSpPr>
          <p:cNvPr id="3" name="Content Placeholder 2"/>
          <p:cNvSpPr>
            <a:spLocks noGrp="1"/>
          </p:cNvSpPr>
          <p:nvPr>
            <p:ph idx="1"/>
          </p:nvPr>
        </p:nvSpPr>
        <p:spPr/>
        <p:txBody>
          <a:bodyPr/>
          <a:lstStyle/>
          <a:p>
            <a:r>
              <a:rPr lang="en-US" sz="2200" dirty="0"/>
              <a:t>On </a:t>
            </a:r>
            <a:r>
              <a:rPr lang="en-US" sz="2200" dirty="0" smtClean="0"/>
              <a:t>December </a:t>
            </a:r>
            <a:r>
              <a:rPr lang="en-US" sz="2200" dirty="0"/>
              <a:t>15, 2017, the </a:t>
            </a:r>
            <a:r>
              <a:rPr lang="en-US" sz="2200" dirty="0" smtClean="0"/>
              <a:t>Treasury issued </a:t>
            </a:r>
            <a:r>
              <a:rPr lang="en-US" sz="2200" dirty="0"/>
              <a:t>proposed regulations </a:t>
            </a:r>
            <a:r>
              <a:rPr lang="en-US" sz="2200" dirty="0" smtClean="0"/>
              <a:t>that </a:t>
            </a:r>
            <a:r>
              <a:rPr lang="en-US" sz="2200" dirty="0"/>
              <a:t>provide rules addressing the application of the </a:t>
            </a:r>
            <a:r>
              <a:rPr lang="en-US" sz="2200" dirty="0" smtClean="0"/>
              <a:t>Section </a:t>
            </a:r>
            <a:r>
              <a:rPr lang="en-US" sz="2200" dirty="0"/>
              <a:t>6226 “push-out” election to tiered partnership structures. </a:t>
            </a:r>
            <a:endParaRPr lang="en-US" sz="2200" dirty="0" smtClean="0"/>
          </a:p>
          <a:p>
            <a:r>
              <a:rPr lang="en-US" sz="2200" b="1" dirty="0" smtClean="0"/>
              <a:t>General Rule:</a:t>
            </a:r>
            <a:r>
              <a:rPr lang="en-US" sz="2200" dirty="0" smtClean="0"/>
              <a:t> Iterative application of the Section 6226 rules</a:t>
            </a:r>
          </a:p>
          <a:p>
            <a:pPr lvl="1"/>
            <a:r>
              <a:rPr lang="en-US" sz="2000" dirty="0" smtClean="0"/>
              <a:t>Upon an audit </a:t>
            </a:r>
            <a:r>
              <a:rPr lang="en-US" sz="2000" dirty="0"/>
              <a:t>of </a:t>
            </a:r>
            <a:r>
              <a:rPr lang="en-US" sz="2000" dirty="0" smtClean="0"/>
              <a:t>a subject partnership</a:t>
            </a:r>
            <a:r>
              <a:rPr lang="en-US" sz="2000" dirty="0"/>
              <a:t>, each pass-through partner </a:t>
            </a:r>
            <a:r>
              <a:rPr lang="en-US" sz="2000" dirty="0" smtClean="0"/>
              <a:t>in such </a:t>
            </a:r>
            <a:r>
              <a:rPr lang="en-US" sz="2000" dirty="0"/>
              <a:t>a tiered structure must </a:t>
            </a:r>
            <a:r>
              <a:rPr lang="en-US" sz="2000" dirty="0" smtClean="0"/>
              <a:t>either: </a:t>
            </a:r>
          </a:p>
          <a:p>
            <a:pPr lvl="2"/>
            <a:r>
              <a:rPr lang="en-US" sz="1800" u="sng" dirty="0" smtClean="0"/>
              <a:t>Option 1</a:t>
            </a:r>
            <a:r>
              <a:rPr lang="en-US" sz="1800" dirty="0" smtClean="0"/>
              <a:t>: Make a “</a:t>
            </a:r>
            <a:r>
              <a:rPr lang="en-US" sz="1800" dirty="0"/>
              <a:t>push-out” election and timely furnish the required statement to its reviewed-year partners; or </a:t>
            </a:r>
          </a:p>
          <a:p>
            <a:pPr lvl="2"/>
            <a:r>
              <a:rPr lang="en-US" sz="1800" u="sng" dirty="0" smtClean="0"/>
              <a:t>Option 2</a:t>
            </a:r>
            <a:r>
              <a:rPr lang="en-US" sz="1800" dirty="0" smtClean="0"/>
              <a:t>: Take </a:t>
            </a:r>
            <a:r>
              <a:rPr lang="en-US" sz="1800" dirty="0"/>
              <a:t>any adjustment reflected in the statement received by such pass-through partner into account itself by paying </a:t>
            </a:r>
            <a:r>
              <a:rPr lang="en-US" sz="1800" dirty="0" smtClean="0"/>
              <a:t>an “imputed underpayment” plus interest and penalties.</a:t>
            </a:r>
          </a:p>
          <a:p>
            <a:pPr lvl="1"/>
            <a:endParaRPr lang="en-US" sz="2000" dirty="0"/>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059624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sz="2200" b="1" dirty="0"/>
              <a:t>Option 1</a:t>
            </a:r>
            <a:r>
              <a:rPr lang="en-US" sz="2200" dirty="0"/>
              <a:t>: Make a “push-out” election and timely furnish the required statement to its reviewed-year </a:t>
            </a:r>
            <a:r>
              <a:rPr lang="en-US" sz="2200" dirty="0" smtClean="0"/>
              <a:t>partners</a:t>
            </a:r>
            <a:endParaRPr lang="en-US" sz="2200" dirty="0"/>
          </a:p>
          <a:p>
            <a:pPr lvl="1"/>
            <a:r>
              <a:rPr lang="en-US" sz="2000" dirty="0"/>
              <a:t>There is a single time period for all pass-through partners in a tiered partnership structure to make an election to continue pushing out adjustments</a:t>
            </a:r>
          </a:p>
          <a:p>
            <a:pPr lvl="1"/>
            <a:r>
              <a:rPr lang="en-US" sz="2000" dirty="0"/>
              <a:t>The </a:t>
            </a:r>
            <a:r>
              <a:rPr lang="en-US" sz="2000" dirty="0" smtClean="0"/>
              <a:t>ultimate deadline for all push-out elections in a tiered structure </a:t>
            </a:r>
            <a:r>
              <a:rPr lang="en-US" sz="2000" dirty="0"/>
              <a:t>is based on the extended due date of the tax return of the </a:t>
            </a:r>
            <a:r>
              <a:rPr lang="en-US" sz="2000" dirty="0" smtClean="0"/>
              <a:t>audited </a:t>
            </a:r>
            <a:r>
              <a:rPr lang="en-US" sz="2000" dirty="0"/>
              <a:t>partnership for the </a:t>
            </a:r>
            <a:r>
              <a:rPr lang="en-US" sz="2000" u="sng" dirty="0" smtClean="0"/>
              <a:t>“adjustment year</a:t>
            </a:r>
            <a:r>
              <a:rPr lang="en-US" sz="2000" dirty="0" smtClean="0"/>
              <a:t>”.</a:t>
            </a:r>
          </a:p>
          <a:p>
            <a:pPr lvl="1"/>
            <a:r>
              <a:rPr lang="en-US" sz="2000" dirty="0" smtClean="0"/>
              <a:t>Puts a higher premium on cooperation and coordination during any audit of a partnership with pass-through partners.</a:t>
            </a:r>
          </a:p>
          <a:p>
            <a:endParaRPr lang="en-US" dirty="0"/>
          </a:p>
        </p:txBody>
      </p:sp>
      <p:sp>
        <p:nvSpPr>
          <p:cNvPr id="8" name="Title 1"/>
          <p:cNvSpPr>
            <a:spLocks noGrp="1"/>
          </p:cNvSpPr>
          <p:nvPr>
            <p:ph type="title"/>
          </p:nvPr>
        </p:nvSpPr>
        <p:spPr>
          <a:xfrm>
            <a:off x="457200" y="228600"/>
            <a:ext cx="8229600" cy="1066800"/>
          </a:xfrm>
        </p:spPr>
        <p:txBody>
          <a:bodyPr/>
          <a:lstStyle/>
          <a:p>
            <a:r>
              <a:rPr lang="en-US" sz="2800" dirty="0" smtClean="0"/>
              <a:t>Push-Out Election for Tiered Partnerships</a:t>
            </a:r>
            <a:endParaRPr lang="en-US" sz="2800" dirty="0"/>
          </a:p>
        </p:txBody>
      </p:sp>
      <p:sp>
        <p:nvSpPr>
          <p:cNvPr id="2" name="Footer Placeholder 1"/>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06319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1A RG White">
  <a:themeElements>
    <a:clrScheme name="RG White Background">
      <a:dk1>
        <a:srgbClr val="000000"/>
      </a:dk1>
      <a:lt1>
        <a:srgbClr val="FFFFFF"/>
      </a:lt1>
      <a:dk2>
        <a:srgbClr val="000000"/>
      </a:dk2>
      <a:lt2>
        <a:srgbClr val="FFFFFF"/>
      </a:lt2>
      <a:accent1>
        <a:srgbClr val="F0AD00"/>
      </a:accent1>
      <a:accent2>
        <a:srgbClr val="CC6600"/>
      </a:accent2>
      <a:accent3>
        <a:srgbClr val="336699"/>
      </a:accent3>
      <a:accent4>
        <a:srgbClr val="669966"/>
      </a:accent4>
      <a:accent5>
        <a:srgbClr val="6A0052"/>
      </a:accent5>
      <a:accent6>
        <a:srgbClr val="FFE2B8"/>
      </a:accent6>
      <a:hlink>
        <a:srgbClr val="336699"/>
      </a:hlink>
      <a:folHlink>
        <a:srgbClr val="669966"/>
      </a:folHlink>
    </a:clrScheme>
    <a:fontScheme name="1 RG 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 RG 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 RG 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 RG 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 RG 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 RG 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 RG 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 RG 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 RG 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 RG 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 RG 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 RG 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 RG 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 RG White 13">
        <a:dk1>
          <a:srgbClr val="000000"/>
        </a:dk1>
        <a:lt1>
          <a:srgbClr val="FFFFFF"/>
        </a:lt1>
        <a:dk2>
          <a:srgbClr val="000000"/>
        </a:dk2>
        <a:lt2>
          <a:srgbClr val="FFFFFF"/>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clrMap bg1="dk2" tx1="lt1" bg2="dk1" tx2="lt2" accent1="accent1" accent2="accent2" accent3="accent3" accent4="accent4" accent5="accent5" accent6="accent6" hlink="hlink" folHlink="folHlink"/>
    </a:extraClrScheme>
    <a:extraClrScheme>
      <a:clrScheme name="1 RG White 14">
        <a:dk1>
          <a:srgbClr val="000000"/>
        </a:dk1>
        <a:lt1>
          <a:srgbClr val="FFFFFF"/>
        </a:lt1>
        <a:dk2>
          <a:srgbClr val="00637A"/>
        </a:dk2>
        <a:lt2>
          <a:srgbClr val="000000"/>
        </a:lt2>
        <a:accent1>
          <a:srgbClr val="CC3300"/>
        </a:accent1>
        <a:accent2>
          <a:srgbClr val="FFFF00"/>
        </a:accent2>
        <a:accent3>
          <a:srgbClr val="AAB7BE"/>
        </a:accent3>
        <a:accent4>
          <a:srgbClr val="DADADA"/>
        </a:accent4>
        <a:accent5>
          <a:srgbClr val="E2ADAA"/>
        </a:accent5>
        <a:accent6>
          <a:srgbClr val="E7E700"/>
        </a:accent6>
        <a:hlink>
          <a:srgbClr val="66FF33"/>
        </a:hlink>
        <a:folHlink>
          <a:srgbClr val="CC3300"/>
        </a:folHlink>
      </a:clrScheme>
      <a:clrMap bg1="dk2" tx1="lt1" bg2="dk1" tx2="lt2" accent1="accent1" accent2="accent2" accent3="accent3" accent4="accent4" accent5="accent5" accent6="accent6" hlink="hlink" folHlink="folHlink"/>
    </a:extraClrScheme>
    <a:extraClrScheme>
      <a:clrScheme name="1 RG White 15">
        <a:dk1>
          <a:srgbClr val="000000"/>
        </a:dk1>
        <a:lt1>
          <a:srgbClr val="FFFFFF"/>
        </a:lt1>
        <a:dk2>
          <a:srgbClr val="00637A"/>
        </a:dk2>
        <a:lt2>
          <a:srgbClr val="000000"/>
        </a:lt2>
        <a:accent1>
          <a:srgbClr val="60597B"/>
        </a:accent1>
        <a:accent2>
          <a:srgbClr val="6666FF"/>
        </a:accent2>
        <a:accent3>
          <a:srgbClr val="AAB7BE"/>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 RG White 16">
        <a:dk1>
          <a:srgbClr val="000000"/>
        </a:dk1>
        <a:lt1>
          <a:srgbClr val="FFFFFF"/>
        </a:lt1>
        <a:dk2>
          <a:srgbClr val="1D4455"/>
        </a:dk2>
        <a:lt2>
          <a:srgbClr val="000000"/>
        </a:lt2>
        <a:accent1>
          <a:srgbClr val="60597B"/>
        </a:accent1>
        <a:accent2>
          <a:srgbClr val="6666FF"/>
        </a:accent2>
        <a:accent3>
          <a:srgbClr val="ABB0B4"/>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 RG White</Template>
  <TotalTime>3253</TotalTime>
  <Words>3723</Words>
  <Application>Microsoft Office PowerPoint</Application>
  <PresentationFormat>On-screen Show (4:3)</PresentationFormat>
  <Paragraphs>298</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1A RG White</vt:lpstr>
      <vt:lpstr>Three (or Four) Valentines from the IRS  An overview of the IRS’s recently proposed partnership audit reform regulations</vt:lpstr>
      <vt:lpstr>Agenda</vt:lpstr>
      <vt:lpstr>Overview of the Rules </vt:lpstr>
      <vt:lpstr>Partnership Audit Rules: An Overview</vt:lpstr>
      <vt:lpstr>Partnership Audit Rules: An Overview</vt:lpstr>
      <vt:lpstr>Timeline of Audit Process</vt:lpstr>
      <vt:lpstr>Recently Proposed Regulations</vt:lpstr>
      <vt:lpstr>Push-Out Election for Tiered Partnerships</vt:lpstr>
      <vt:lpstr>Push-Out Election for Tiered Partnerships</vt:lpstr>
      <vt:lpstr>Push-Out Election for Tiered Partnerships</vt:lpstr>
      <vt:lpstr>Interaction with International Tax Rules</vt:lpstr>
      <vt:lpstr>Interaction with International Tax Rules</vt:lpstr>
      <vt:lpstr>Interaction with International Tax Rules</vt:lpstr>
      <vt:lpstr>Adjusting Tax Attributes</vt:lpstr>
      <vt:lpstr>Electing Out of Centralized Regime</vt:lpstr>
      <vt:lpstr>Miscellaneous Other Issues</vt:lpstr>
      <vt:lpstr>Key Takeaways</vt:lpstr>
      <vt:lpstr>Questions?</vt:lpstr>
    </vt:vector>
  </TitlesOfParts>
  <Company>Ropes &amp; Gray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Controversy Practice Group Meeting</dc:title>
  <dc:creator>Unified 3 Desktop</dc:creator>
  <cp:lastModifiedBy>Gregor, Kathleen Saunders</cp:lastModifiedBy>
  <cp:revision>204</cp:revision>
  <cp:lastPrinted>2018-02-12T17:57:28Z</cp:lastPrinted>
  <dcterms:created xsi:type="dcterms:W3CDTF">2016-03-16T19:15:57Z</dcterms:created>
  <dcterms:modified xsi:type="dcterms:W3CDTF">2018-02-14T17:35:37Z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True</vt:lpwstr>
  </property>
</Properties>
</file>